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Forum" panose="020B0604020202020204" charset="0"/>
      <p:regular r:id="rId22"/>
    </p:embeddedFont>
    <p:embeddedFont>
      <p:font typeface="Open Sauce Bold" panose="020B0604020202020204" charset="0"/>
      <p:regular r:id="rId23"/>
    </p:embeddedFont>
    <p:embeddedFont>
      <p:font typeface="Calibri" panose="020F0502020204030204" pitchFamily="34" charset="0"/>
      <p:regular r:id="rId24"/>
      <p:bold r:id="rId25"/>
      <p:italic r:id="rId26"/>
      <p:boldItalic r:id="rId27"/>
    </p:embeddedFont>
    <p:embeddedFont>
      <p:font typeface="Times New Roman Bold" panose="02020803070505020304" pitchFamily="18" charset="0"/>
      <p:regular r:id="rId28"/>
      <p:bold r:id="rId29"/>
    </p:embeddedFont>
    <p:embeddedFont>
      <p:font typeface="Open Sauce" panose="020B0604020202020204" charset="0"/>
      <p:regular r:id="rId30"/>
    </p:embeddedFont>
    <p:embeddedFont>
      <p:font typeface="Tenor Sans" panose="020B0604020202020204" charset="0"/>
      <p:regular r:id="rId31"/>
    </p:embeddedFont>
    <p:embeddedFont>
      <p:font typeface="Times New Roman" panose="02020603050405020304" pitchFamily="18"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36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45.svg"/><Relationship Id="rId17"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38.png"/><Relationship Id="rId20" Type="http://schemas.openxmlformats.org/officeDocument/2006/relationships/image" Target="../media/image53.sv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7.png"/><Relationship Id="rId10" Type="http://schemas.openxmlformats.org/officeDocument/2006/relationships/image" Target="../media/image43.svg"/><Relationship Id="rId19" Type="http://schemas.openxmlformats.org/officeDocument/2006/relationships/image" Target="../media/image41.png"/><Relationship Id="rId4" Type="http://schemas.openxmlformats.org/officeDocument/2006/relationships/image" Target="../media/image37.svg"/><Relationship Id="rId9" Type="http://schemas.openxmlformats.org/officeDocument/2006/relationships/image" Target="../media/image33.png"/><Relationship Id="rId1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58.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56.sv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hyperlink" Target="https://images.app.goo.gl/qkNnsAWhTiNFRFRR9" TargetMode="External"/><Relationship Id="rId2" Type="http://schemas.openxmlformats.org/officeDocument/2006/relationships/hyperlink" Target="https://images.app.goo.gl/JiyS6YQLGHeMd52N6" TargetMode="External"/><Relationship Id="rId1" Type="http://schemas.openxmlformats.org/officeDocument/2006/relationships/slideLayout" Target="../slideLayouts/slideLayout7.xml"/><Relationship Id="rId6" Type="http://schemas.openxmlformats.org/officeDocument/2006/relationships/image" Target="../media/image60.sv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CFC1"/>
        </a:solidFill>
        <a:effectLst/>
      </p:bgPr>
    </p:bg>
    <p:spTree>
      <p:nvGrpSpPr>
        <p:cNvPr id="1" name=""/>
        <p:cNvGrpSpPr/>
        <p:nvPr/>
      </p:nvGrpSpPr>
      <p:grpSpPr>
        <a:xfrm>
          <a:off x="0" y="0"/>
          <a:ext cx="0" cy="0"/>
          <a:chOff x="0" y="0"/>
          <a:chExt cx="0" cy="0"/>
        </a:xfrm>
      </p:grpSpPr>
      <p:grpSp>
        <p:nvGrpSpPr>
          <p:cNvPr id="2" name="Group 2"/>
          <p:cNvGrpSpPr/>
          <p:nvPr/>
        </p:nvGrpSpPr>
        <p:grpSpPr>
          <a:xfrm>
            <a:off x="10377414" y="0"/>
            <a:ext cx="9621962" cy="10287000"/>
            <a:chOff x="0" y="0"/>
            <a:chExt cx="2534179" cy="2709333"/>
          </a:xfrm>
        </p:grpSpPr>
        <p:sp>
          <p:nvSpPr>
            <p:cNvPr id="3" name="Freeform 3"/>
            <p:cNvSpPr/>
            <p:nvPr/>
          </p:nvSpPr>
          <p:spPr>
            <a:xfrm>
              <a:off x="0" y="0"/>
              <a:ext cx="2534179" cy="2709333"/>
            </a:xfrm>
            <a:custGeom>
              <a:avLst/>
              <a:gdLst/>
              <a:ahLst/>
              <a:cxnLst/>
              <a:rect l="l" t="t" r="r" b="b"/>
              <a:pathLst>
                <a:path w="2534179" h="2709333">
                  <a:moveTo>
                    <a:pt x="0" y="0"/>
                  </a:moveTo>
                  <a:lnTo>
                    <a:pt x="2534179" y="0"/>
                  </a:lnTo>
                  <a:lnTo>
                    <a:pt x="2534179" y="2709333"/>
                  </a:lnTo>
                  <a:lnTo>
                    <a:pt x="0" y="2709333"/>
                  </a:lnTo>
                  <a:close/>
                </a:path>
              </a:pathLst>
            </a:custGeom>
            <a:solidFill>
              <a:srgbClr val="2F1915"/>
            </a:solidFill>
          </p:spPr>
        </p:sp>
        <p:sp>
          <p:nvSpPr>
            <p:cNvPr id="4" name="TextBox 4"/>
            <p:cNvSpPr txBox="1"/>
            <p:nvPr/>
          </p:nvSpPr>
          <p:spPr>
            <a:xfrm>
              <a:off x="0" y="-47625"/>
              <a:ext cx="2534179" cy="2756958"/>
            </a:xfrm>
            <a:prstGeom prst="rect">
              <a:avLst/>
            </a:prstGeom>
          </p:spPr>
          <p:txBody>
            <a:bodyPr lIns="76200" tIns="76200" rIns="76200" bIns="76200" rtlCol="0" anchor="ctr"/>
            <a:lstStyle/>
            <a:p>
              <a:pPr algn="ctr">
                <a:lnSpc>
                  <a:spcPts val="3359"/>
                </a:lnSpc>
              </a:pPr>
              <a:endParaRPr/>
            </a:p>
          </p:txBody>
        </p:sp>
      </p:grpSp>
      <p:sp>
        <p:nvSpPr>
          <p:cNvPr id="5" name="Freeform 5" descr="Clean Generic Logo Elements"/>
          <p:cNvSpPr/>
          <p:nvPr/>
        </p:nvSpPr>
        <p:spPr>
          <a:xfrm rot="-183521">
            <a:off x="16477781" y="6302343"/>
            <a:ext cx="8370405" cy="4779226"/>
          </a:xfrm>
          <a:custGeom>
            <a:avLst/>
            <a:gdLst/>
            <a:ahLst/>
            <a:cxnLst/>
            <a:rect l="l" t="t" r="r" b="b"/>
            <a:pathLst>
              <a:path w="8370405" h="4779226">
                <a:moveTo>
                  <a:pt x="0" y="0"/>
                </a:moveTo>
                <a:lnTo>
                  <a:pt x="8370404" y="0"/>
                </a:lnTo>
                <a:lnTo>
                  <a:pt x="8370404" y="4779227"/>
                </a:lnTo>
                <a:lnTo>
                  <a:pt x="0" y="4779227"/>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sp>
        <p:nvSpPr>
          <p:cNvPr id="6" name="TextBox 6"/>
          <p:cNvSpPr txBox="1"/>
          <p:nvPr/>
        </p:nvSpPr>
        <p:spPr>
          <a:xfrm>
            <a:off x="11024144" y="5595907"/>
            <a:ext cx="7876382" cy="486523"/>
          </a:xfrm>
          <a:prstGeom prst="rect">
            <a:avLst/>
          </a:prstGeom>
        </p:spPr>
        <p:txBody>
          <a:bodyPr lIns="0" tIns="0" rIns="0" bIns="0" rtlCol="0" anchor="t">
            <a:spAutoFit/>
          </a:bodyPr>
          <a:lstStyle/>
          <a:p>
            <a:pPr marL="0" lvl="0" indent="0" algn="l">
              <a:lnSpc>
                <a:spcPts val="3938"/>
              </a:lnSpc>
              <a:spcBef>
                <a:spcPct val="0"/>
              </a:spcBef>
            </a:pPr>
            <a:r>
              <a:rPr lang="en-US" sz="2813">
                <a:solidFill>
                  <a:srgbClr val="FFFFFF"/>
                </a:solidFill>
                <a:latin typeface="Forum"/>
              </a:rPr>
              <a:t>EMOTION + NETWORK</a:t>
            </a:r>
          </a:p>
        </p:txBody>
      </p:sp>
      <p:sp>
        <p:nvSpPr>
          <p:cNvPr id="7" name="TextBox 7"/>
          <p:cNvSpPr txBox="1"/>
          <p:nvPr/>
        </p:nvSpPr>
        <p:spPr>
          <a:xfrm>
            <a:off x="11024144" y="3493630"/>
            <a:ext cx="6718725" cy="1269999"/>
          </a:xfrm>
          <a:prstGeom prst="rect">
            <a:avLst/>
          </a:prstGeom>
        </p:spPr>
        <p:txBody>
          <a:bodyPr lIns="0" tIns="0" rIns="0" bIns="0" rtlCol="0" anchor="t">
            <a:spAutoFit/>
          </a:bodyPr>
          <a:lstStyle/>
          <a:p>
            <a:pPr marL="0" lvl="0" indent="0" algn="l">
              <a:lnSpc>
                <a:spcPts val="9499"/>
              </a:lnSpc>
            </a:pPr>
            <a:r>
              <a:rPr lang="en-US" sz="9499" spc="-379">
                <a:solidFill>
                  <a:srgbClr val="FFFFFF"/>
                </a:solidFill>
                <a:latin typeface="Tenor Sans"/>
              </a:rPr>
              <a:t>EMO-NET</a:t>
            </a:r>
          </a:p>
        </p:txBody>
      </p:sp>
      <p:grpSp>
        <p:nvGrpSpPr>
          <p:cNvPr id="8" name="Group 8"/>
          <p:cNvGrpSpPr>
            <a:grpSpLocks noChangeAspect="1"/>
          </p:cNvGrpSpPr>
          <p:nvPr/>
        </p:nvGrpSpPr>
        <p:grpSpPr>
          <a:xfrm>
            <a:off x="866783" y="1866751"/>
            <a:ext cx="8114308" cy="6676105"/>
            <a:chOff x="0" y="0"/>
            <a:chExt cx="6184570" cy="5088399"/>
          </a:xfrm>
        </p:grpSpPr>
        <p:sp>
          <p:nvSpPr>
            <p:cNvPr id="9" name="Freeform 9"/>
            <p:cNvSpPr/>
            <p:nvPr/>
          </p:nvSpPr>
          <p:spPr>
            <a:xfrm>
              <a:off x="0" y="0"/>
              <a:ext cx="6184570" cy="5088399"/>
            </a:xfrm>
            <a:custGeom>
              <a:avLst/>
              <a:gdLst/>
              <a:ahLst/>
              <a:cxnLst/>
              <a:rect l="l" t="t" r="r" b="b"/>
              <a:pathLst>
                <a:path w="6184570" h="5088399">
                  <a:moveTo>
                    <a:pt x="2750917" y="2544200"/>
                  </a:moveTo>
                  <a:lnTo>
                    <a:pt x="0" y="5088399"/>
                  </a:lnTo>
                  <a:lnTo>
                    <a:pt x="3433653" y="5088399"/>
                  </a:lnTo>
                  <a:lnTo>
                    <a:pt x="6184570" y="2544200"/>
                  </a:lnTo>
                  <a:lnTo>
                    <a:pt x="3433653" y="0"/>
                  </a:lnTo>
                  <a:lnTo>
                    <a:pt x="0" y="0"/>
                  </a:lnTo>
                  <a:lnTo>
                    <a:pt x="2750917" y="2544200"/>
                  </a:lnTo>
                  <a:close/>
                </a:path>
              </a:pathLst>
            </a:custGeom>
            <a:solidFill>
              <a:srgbClr val="E8CFC1"/>
            </a:solidFill>
          </p:spPr>
        </p:sp>
        <p:sp>
          <p:nvSpPr>
            <p:cNvPr id="10" name="Freeform 10"/>
            <p:cNvSpPr/>
            <p:nvPr/>
          </p:nvSpPr>
          <p:spPr>
            <a:xfrm>
              <a:off x="0" y="0"/>
              <a:ext cx="6184570" cy="5088399"/>
            </a:xfrm>
            <a:custGeom>
              <a:avLst/>
              <a:gdLst/>
              <a:ahLst/>
              <a:cxnLst/>
              <a:rect l="l" t="t" r="r" b="b"/>
              <a:pathLst>
                <a:path w="6184570" h="5088399">
                  <a:moveTo>
                    <a:pt x="2750917" y="2544200"/>
                  </a:moveTo>
                  <a:lnTo>
                    <a:pt x="0" y="5088399"/>
                  </a:lnTo>
                  <a:lnTo>
                    <a:pt x="3433653" y="5088399"/>
                  </a:lnTo>
                  <a:lnTo>
                    <a:pt x="6184570" y="2544200"/>
                  </a:lnTo>
                  <a:lnTo>
                    <a:pt x="3433653" y="0"/>
                  </a:lnTo>
                  <a:lnTo>
                    <a:pt x="0" y="0"/>
                  </a:lnTo>
                  <a:lnTo>
                    <a:pt x="2750917" y="2544200"/>
                  </a:lnTo>
                  <a:close/>
                </a:path>
              </a:pathLst>
            </a:custGeom>
            <a:blipFill>
              <a:blip r:embed="rId4"/>
              <a:stretch>
                <a:fillRect l="-24335" r="-20516"/>
              </a:stretch>
            </a:blipFill>
          </p:spPr>
        </p:sp>
      </p:grpSp>
      <p:sp>
        <p:nvSpPr>
          <p:cNvPr id="11" name="Freeform 11"/>
          <p:cNvSpPr/>
          <p:nvPr/>
        </p:nvSpPr>
        <p:spPr>
          <a:xfrm>
            <a:off x="866783" y="4124578"/>
            <a:ext cx="1200242" cy="2397430"/>
          </a:xfrm>
          <a:custGeom>
            <a:avLst/>
            <a:gdLst/>
            <a:ahLst/>
            <a:cxnLst/>
            <a:rect l="l" t="t" r="r" b="b"/>
            <a:pathLst>
              <a:path w="1200242" h="2397430">
                <a:moveTo>
                  <a:pt x="0" y="0"/>
                </a:moveTo>
                <a:lnTo>
                  <a:pt x="1200242" y="0"/>
                </a:lnTo>
                <a:lnTo>
                  <a:pt x="1200242" y="2397430"/>
                </a:lnTo>
                <a:lnTo>
                  <a:pt x="0" y="239743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Freeform 12" descr="Clean Generic Logo Elements"/>
          <p:cNvSpPr/>
          <p:nvPr/>
        </p:nvSpPr>
        <p:spPr>
          <a:xfrm rot="-143668">
            <a:off x="17444349" y="4297346"/>
            <a:ext cx="8370405" cy="4779226"/>
          </a:xfrm>
          <a:custGeom>
            <a:avLst/>
            <a:gdLst/>
            <a:ahLst/>
            <a:cxnLst/>
            <a:rect l="l" t="t" r="r" b="b"/>
            <a:pathLst>
              <a:path w="8370405" h="4779226">
                <a:moveTo>
                  <a:pt x="0" y="0"/>
                </a:moveTo>
                <a:lnTo>
                  <a:pt x="8370404" y="0"/>
                </a:lnTo>
                <a:lnTo>
                  <a:pt x="8370404" y="4779227"/>
                </a:lnTo>
                <a:lnTo>
                  <a:pt x="0" y="4779227"/>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sp>
        <p:nvSpPr>
          <p:cNvPr id="13" name="TextBox 13"/>
          <p:cNvSpPr txBox="1"/>
          <p:nvPr/>
        </p:nvSpPr>
        <p:spPr>
          <a:xfrm>
            <a:off x="14628341" y="8175772"/>
            <a:ext cx="3455789" cy="1598930"/>
          </a:xfrm>
          <a:prstGeom prst="rect">
            <a:avLst/>
          </a:prstGeom>
        </p:spPr>
        <p:txBody>
          <a:bodyPr lIns="0" tIns="0" rIns="0" bIns="0" rtlCol="0" anchor="t">
            <a:spAutoFit/>
          </a:bodyPr>
          <a:lstStyle/>
          <a:p>
            <a:pPr algn="ctr">
              <a:lnSpc>
                <a:spcPts val="3220"/>
              </a:lnSpc>
            </a:pPr>
            <a:r>
              <a:rPr lang="en-US" sz="2300">
                <a:solidFill>
                  <a:srgbClr val="FFFFFF"/>
                </a:solidFill>
                <a:latin typeface="Tenor Sans"/>
              </a:rPr>
              <a:t>Presented by</a:t>
            </a:r>
          </a:p>
          <a:p>
            <a:pPr algn="ctr">
              <a:lnSpc>
                <a:spcPts val="3220"/>
              </a:lnSpc>
            </a:pPr>
            <a:r>
              <a:rPr lang="en-US" sz="2300">
                <a:solidFill>
                  <a:srgbClr val="FFFFFF"/>
                </a:solidFill>
                <a:latin typeface="Tenor Sans"/>
              </a:rPr>
              <a:t>ARITRA DUTTA</a:t>
            </a:r>
          </a:p>
          <a:p>
            <a:pPr algn="ctr">
              <a:lnSpc>
                <a:spcPts val="3220"/>
              </a:lnSpc>
            </a:pPr>
            <a:r>
              <a:rPr lang="en-US" sz="2300">
                <a:solidFill>
                  <a:srgbClr val="FFFFFF"/>
                </a:solidFill>
                <a:latin typeface="Tenor Sans"/>
              </a:rPr>
              <a:t>SOHINI GHOSH</a:t>
            </a:r>
          </a:p>
          <a:p>
            <a:pPr algn="ctr">
              <a:lnSpc>
                <a:spcPts val="3220"/>
              </a:lnSpc>
            </a:pPr>
            <a:r>
              <a:rPr lang="en-US" sz="2300">
                <a:solidFill>
                  <a:srgbClr val="FFFFFF"/>
                </a:solidFill>
                <a:latin typeface="Tenor Sans"/>
              </a:rPr>
              <a:t>ARITRICK BHOWMICK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grpSp>
        <p:nvGrpSpPr>
          <p:cNvPr id="2" name="Group 2"/>
          <p:cNvGrpSpPr/>
          <p:nvPr/>
        </p:nvGrpSpPr>
        <p:grpSpPr>
          <a:xfrm>
            <a:off x="9576981" y="550090"/>
            <a:ext cx="9886941" cy="1701967"/>
            <a:chOff x="0" y="0"/>
            <a:chExt cx="31207205" cy="5372100"/>
          </a:xfrm>
        </p:grpSpPr>
        <p:sp>
          <p:nvSpPr>
            <p:cNvPr id="3" name="Freeform 3"/>
            <p:cNvSpPr/>
            <p:nvPr/>
          </p:nvSpPr>
          <p:spPr>
            <a:xfrm>
              <a:off x="0" y="0"/>
              <a:ext cx="31207205" cy="5372100"/>
            </a:xfrm>
            <a:custGeom>
              <a:avLst/>
              <a:gdLst/>
              <a:ahLst/>
              <a:cxnLst/>
              <a:rect l="l" t="t" r="r" b="b"/>
              <a:pathLst>
                <a:path w="31207205" h="5372100">
                  <a:moveTo>
                    <a:pt x="29656534" y="0"/>
                  </a:moveTo>
                  <a:lnTo>
                    <a:pt x="1550670" y="0"/>
                  </a:lnTo>
                  <a:lnTo>
                    <a:pt x="0" y="2686050"/>
                  </a:lnTo>
                  <a:lnTo>
                    <a:pt x="1550670" y="5372100"/>
                  </a:lnTo>
                  <a:lnTo>
                    <a:pt x="29656534" y="5372100"/>
                  </a:lnTo>
                  <a:lnTo>
                    <a:pt x="31207205" y="2686050"/>
                  </a:lnTo>
                  <a:lnTo>
                    <a:pt x="29656534" y="0"/>
                  </a:lnTo>
                  <a:close/>
                </a:path>
              </a:pathLst>
            </a:custGeom>
            <a:solidFill>
              <a:srgbClr val="CE766B"/>
            </a:solidFill>
          </p:spPr>
        </p:sp>
      </p:grpSp>
      <p:sp>
        <p:nvSpPr>
          <p:cNvPr id="4" name="Freeform 4"/>
          <p:cNvSpPr/>
          <p:nvPr/>
        </p:nvSpPr>
        <p:spPr>
          <a:xfrm>
            <a:off x="4834840" y="3604843"/>
            <a:ext cx="5086395" cy="6316667"/>
          </a:xfrm>
          <a:custGeom>
            <a:avLst/>
            <a:gdLst/>
            <a:ahLst/>
            <a:cxnLst/>
            <a:rect l="l" t="t" r="r" b="b"/>
            <a:pathLst>
              <a:path w="5086395" h="6316667">
                <a:moveTo>
                  <a:pt x="0" y="0"/>
                </a:moveTo>
                <a:lnTo>
                  <a:pt x="5086395" y="0"/>
                </a:lnTo>
                <a:lnTo>
                  <a:pt x="5086395" y="6316667"/>
                </a:lnTo>
                <a:lnTo>
                  <a:pt x="0" y="6316667"/>
                </a:lnTo>
                <a:lnTo>
                  <a:pt x="0" y="0"/>
                </a:lnTo>
                <a:close/>
              </a:path>
            </a:pathLst>
          </a:custGeom>
          <a:blipFill>
            <a:blip r:embed="rId2"/>
            <a:stretch>
              <a:fillRect/>
            </a:stretch>
          </a:blipFill>
        </p:spPr>
      </p:sp>
      <p:sp>
        <p:nvSpPr>
          <p:cNvPr id="5" name="Freeform 5"/>
          <p:cNvSpPr/>
          <p:nvPr/>
        </p:nvSpPr>
        <p:spPr>
          <a:xfrm>
            <a:off x="10359385" y="3604843"/>
            <a:ext cx="4998352" cy="6316667"/>
          </a:xfrm>
          <a:custGeom>
            <a:avLst/>
            <a:gdLst/>
            <a:ahLst/>
            <a:cxnLst/>
            <a:rect l="l" t="t" r="r" b="b"/>
            <a:pathLst>
              <a:path w="4998352" h="6316667">
                <a:moveTo>
                  <a:pt x="0" y="0"/>
                </a:moveTo>
                <a:lnTo>
                  <a:pt x="4998352" y="0"/>
                </a:lnTo>
                <a:lnTo>
                  <a:pt x="4998352" y="6316667"/>
                </a:lnTo>
                <a:lnTo>
                  <a:pt x="0" y="6316667"/>
                </a:lnTo>
                <a:lnTo>
                  <a:pt x="0" y="0"/>
                </a:lnTo>
                <a:close/>
              </a:path>
            </a:pathLst>
          </a:custGeom>
          <a:blipFill>
            <a:blip r:embed="rId3"/>
            <a:stretch>
              <a:fillRect/>
            </a:stretch>
          </a:blipFill>
        </p:spPr>
      </p:sp>
      <p:grpSp>
        <p:nvGrpSpPr>
          <p:cNvPr id="6" name="Group 6"/>
          <p:cNvGrpSpPr/>
          <p:nvPr/>
        </p:nvGrpSpPr>
        <p:grpSpPr>
          <a:xfrm>
            <a:off x="13818272" y="2558239"/>
            <a:ext cx="6151343" cy="1150321"/>
            <a:chOff x="0" y="0"/>
            <a:chExt cx="28727310" cy="5372100"/>
          </a:xfrm>
        </p:grpSpPr>
        <p:sp>
          <p:nvSpPr>
            <p:cNvPr id="7" name="Freeform 7"/>
            <p:cNvSpPr/>
            <p:nvPr/>
          </p:nvSpPr>
          <p:spPr>
            <a:xfrm>
              <a:off x="0" y="0"/>
              <a:ext cx="28727310" cy="5372100"/>
            </a:xfrm>
            <a:custGeom>
              <a:avLst/>
              <a:gdLst/>
              <a:ahLst/>
              <a:cxnLst/>
              <a:rect l="l" t="t" r="r" b="b"/>
              <a:pathLst>
                <a:path w="28727310" h="5372100">
                  <a:moveTo>
                    <a:pt x="27176639" y="0"/>
                  </a:moveTo>
                  <a:lnTo>
                    <a:pt x="1550670" y="0"/>
                  </a:lnTo>
                  <a:lnTo>
                    <a:pt x="0" y="2686050"/>
                  </a:lnTo>
                  <a:lnTo>
                    <a:pt x="1550670" y="5372100"/>
                  </a:lnTo>
                  <a:lnTo>
                    <a:pt x="27176639" y="5372100"/>
                  </a:lnTo>
                  <a:lnTo>
                    <a:pt x="28727310" y="2686050"/>
                  </a:lnTo>
                  <a:lnTo>
                    <a:pt x="27176639" y="0"/>
                  </a:lnTo>
                  <a:close/>
                </a:path>
              </a:pathLst>
            </a:custGeom>
            <a:solidFill>
              <a:srgbClr val="9B6543"/>
            </a:solidFill>
          </p:spPr>
        </p:sp>
      </p:grpSp>
      <p:sp>
        <p:nvSpPr>
          <p:cNvPr id="8" name="Freeform 8"/>
          <p:cNvSpPr/>
          <p:nvPr/>
        </p:nvSpPr>
        <p:spPr>
          <a:xfrm>
            <a:off x="625033" y="550090"/>
            <a:ext cx="3662663" cy="9371419"/>
          </a:xfrm>
          <a:custGeom>
            <a:avLst/>
            <a:gdLst/>
            <a:ahLst/>
            <a:cxnLst/>
            <a:rect l="l" t="t" r="r" b="b"/>
            <a:pathLst>
              <a:path w="3662663" h="9371419">
                <a:moveTo>
                  <a:pt x="0" y="0"/>
                </a:moveTo>
                <a:lnTo>
                  <a:pt x="3662663" y="0"/>
                </a:lnTo>
                <a:lnTo>
                  <a:pt x="3662663" y="9371420"/>
                </a:lnTo>
                <a:lnTo>
                  <a:pt x="0" y="9371420"/>
                </a:lnTo>
                <a:lnTo>
                  <a:pt x="0" y="0"/>
                </a:lnTo>
                <a:close/>
              </a:path>
            </a:pathLst>
          </a:custGeom>
          <a:blipFill>
            <a:blip r:embed="rId4"/>
            <a:stretch>
              <a:fillRect/>
            </a:stretch>
          </a:blipFill>
        </p:spPr>
      </p:sp>
      <p:sp>
        <p:nvSpPr>
          <p:cNvPr id="9" name="TextBox 9"/>
          <p:cNvSpPr txBox="1"/>
          <p:nvPr/>
        </p:nvSpPr>
        <p:spPr>
          <a:xfrm>
            <a:off x="10971388" y="710415"/>
            <a:ext cx="6287912" cy="1228919"/>
          </a:xfrm>
          <a:prstGeom prst="rect">
            <a:avLst/>
          </a:prstGeom>
        </p:spPr>
        <p:txBody>
          <a:bodyPr lIns="0" tIns="0" rIns="0" bIns="0" rtlCol="0" anchor="t">
            <a:spAutoFit/>
          </a:bodyPr>
          <a:lstStyle/>
          <a:p>
            <a:pPr algn="ctr">
              <a:lnSpc>
                <a:spcPts val="9964"/>
              </a:lnSpc>
              <a:spcBef>
                <a:spcPct val="0"/>
              </a:spcBef>
            </a:pPr>
            <a:r>
              <a:rPr lang="en-US" sz="7117">
                <a:solidFill>
                  <a:srgbClr val="000000"/>
                </a:solidFill>
                <a:latin typeface="Forum"/>
              </a:rPr>
              <a:t>ARCHITECHTURE</a:t>
            </a:r>
          </a:p>
        </p:txBody>
      </p:sp>
      <p:sp>
        <p:nvSpPr>
          <p:cNvPr id="10" name="TextBox 10"/>
          <p:cNvSpPr txBox="1"/>
          <p:nvPr/>
        </p:nvSpPr>
        <p:spPr>
          <a:xfrm>
            <a:off x="14572208" y="2623431"/>
            <a:ext cx="2687092" cy="905637"/>
          </a:xfrm>
          <a:prstGeom prst="rect">
            <a:avLst/>
          </a:prstGeom>
        </p:spPr>
        <p:txBody>
          <a:bodyPr lIns="0" tIns="0" rIns="0" bIns="0" rtlCol="0" anchor="t">
            <a:spAutoFit/>
          </a:bodyPr>
          <a:lstStyle/>
          <a:p>
            <a:pPr algn="ctr">
              <a:lnSpc>
                <a:spcPts val="7307"/>
              </a:lnSpc>
              <a:spcBef>
                <a:spcPct val="0"/>
              </a:spcBef>
            </a:pPr>
            <a:r>
              <a:rPr lang="en-US" sz="5220">
                <a:solidFill>
                  <a:srgbClr val="EFE7DD"/>
                </a:solidFill>
                <a:latin typeface="Forum"/>
              </a:rPr>
              <a:t>MODEL  2</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sp>
        <p:nvSpPr>
          <p:cNvPr id="2" name="Freeform 2"/>
          <p:cNvSpPr/>
          <p:nvPr/>
        </p:nvSpPr>
        <p:spPr>
          <a:xfrm>
            <a:off x="5291414" y="2058134"/>
            <a:ext cx="3611301" cy="7735070"/>
          </a:xfrm>
          <a:custGeom>
            <a:avLst/>
            <a:gdLst/>
            <a:ahLst/>
            <a:cxnLst/>
            <a:rect l="l" t="t" r="r" b="b"/>
            <a:pathLst>
              <a:path w="3611301" h="7735070">
                <a:moveTo>
                  <a:pt x="0" y="0"/>
                </a:moveTo>
                <a:lnTo>
                  <a:pt x="3611300" y="0"/>
                </a:lnTo>
                <a:lnTo>
                  <a:pt x="3611300" y="7735070"/>
                </a:lnTo>
                <a:lnTo>
                  <a:pt x="0" y="7735070"/>
                </a:lnTo>
                <a:lnTo>
                  <a:pt x="0" y="0"/>
                </a:lnTo>
                <a:close/>
              </a:path>
            </a:pathLst>
          </a:custGeom>
          <a:blipFill>
            <a:blip r:embed="rId2"/>
            <a:stretch>
              <a:fillRect l="-156" r="-156"/>
            </a:stretch>
          </a:blipFill>
        </p:spPr>
      </p:sp>
      <p:grpSp>
        <p:nvGrpSpPr>
          <p:cNvPr id="3" name="Group 3"/>
          <p:cNvGrpSpPr/>
          <p:nvPr/>
        </p:nvGrpSpPr>
        <p:grpSpPr>
          <a:xfrm>
            <a:off x="9576981" y="550090"/>
            <a:ext cx="9886941" cy="1701967"/>
            <a:chOff x="0" y="0"/>
            <a:chExt cx="31207205" cy="5372100"/>
          </a:xfrm>
        </p:grpSpPr>
        <p:sp>
          <p:nvSpPr>
            <p:cNvPr id="4" name="Freeform 4"/>
            <p:cNvSpPr/>
            <p:nvPr/>
          </p:nvSpPr>
          <p:spPr>
            <a:xfrm>
              <a:off x="0" y="0"/>
              <a:ext cx="31207205" cy="5372100"/>
            </a:xfrm>
            <a:custGeom>
              <a:avLst/>
              <a:gdLst/>
              <a:ahLst/>
              <a:cxnLst/>
              <a:rect l="l" t="t" r="r" b="b"/>
              <a:pathLst>
                <a:path w="31207205" h="5372100">
                  <a:moveTo>
                    <a:pt x="29656534" y="0"/>
                  </a:moveTo>
                  <a:lnTo>
                    <a:pt x="1550670" y="0"/>
                  </a:lnTo>
                  <a:lnTo>
                    <a:pt x="0" y="2686050"/>
                  </a:lnTo>
                  <a:lnTo>
                    <a:pt x="1550670" y="5372100"/>
                  </a:lnTo>
                  <a:lnTo>
                    <a:pt x="29656534" y="5372100"/>
                  </a:lnTo>
                  <a:lnTo>
                    <a:pt x="31207205" y="2686050"/>
                  </a:lnTo>
                  <a:lnTo>
                    <a:pt x="29656534" y="0"/>
                  </a:lnTo>
                  <a:close/>
                </a:path>
              </a:pathLst>
            </a:custGeom>
            <a:solidFill>
              <a:srgbClr val="CE766B"/>
            </a:solidFill>
          </p:spPr>
        </p:sp>
      </p:grpSp>
      <p:grpSp>
        <p:nvGrpSpPr>
          <p:cNvPr id="5" name="Group 5"/>
          <p:cNvGrpSpPr/>
          <p:nvPr/>
        </p:nvGrpSpPr>
        <p:grpSpPr>
          <a:xfrm>
            <a:off x="13312578" y="2628025"/>
            <a:ext cx="6151343" cy="1150321"/>
            <a:chOff x="0" y="0"/>
            <a:chExt cx="28727310" cy="5372100"/>
          </a:xfrm>
        </p:grpSpPr>
        <p:sp>
          <p:nvSpPr>
            <p:cNvPr id="6" name="Freeform 6"/>
            <p:cNvSpPr/>
            <p:nvPr/>
          </p:nvSpPr>
          <p:spPr>
            <a:xfrm>
              <a:off x="0" y="0"/>
              <a:ext cx="28727310" cy="5372100"/>
            </a:xfrm>
            <a:custGeom>
              <a:avLst/>
              <a:gdLst/>
              <a:ahLst/>
              <a:cxnLst/>
              <a:rect l="l" t="t" r="r" b="b"/>
              <a:pathLst>
                <a:path w="28727310" h="5372100">
                  <a:moveTo>
                    <a:pt x="27176639" y="0"/>
                  </a:moveTo>
                  <a:lnTo>
                    <a:pt x="1550670" y="0"/>
                  </a:lnTo>
                  <a:lnTo>
                    <a:pt x="0" y="2686050"/>
                  </a:lnTo>
                  <a:lnTo>
                    <a:pt x="1550670" y="5372100"/>
                  </a:lnTo>
                  <a:lnTo>
                    <a:pt x="27176639" y="5372100"/>
                  </a:lnTo>
                  <a:lnTo>
                    <a:pt x="28727310" y="2686050"/>
                  </a:lnTo>
                  <a:lnTo>
                    <a:pt x="27176639" y="0"/>
                  </a:lnTo>
                  <a:close/>
                </a:path>
              </a:pathLst>
            </a:custGeom>
            <a:solidFill>
              <a:srgbClr val="9B6543"/>
            </a:solidFill>
          </p:spPr>
        </p:sp>
      </p:grpSp>
      <p:sp>
        <p:nvSpPr>
          <p:cNvPr id="7" name="Freeform 7"/>
          <p:cNvSpPr/>
          <p:nvPr/>
        </p:nvSpPr>
        <p:spPr>
          <a:xfrm>
            <a:off x="1028700" y="521943"/>
            <a:ext cx="3408398" cy="9243114"/>
          </a:xfrm>
          <a:custGeom>
            <a:avLst/>
            <a:gdLst/>
            <a:ahLst/>
            <a:cxnLst/>
            <a:rect l="l" t="t" r="r" b="b"/>
            <a:pathLst>
              <a:path w="3408398" h="9243114">
                <a:moveTo>
                  <a:pt x="0" y="0"/>
                </a:moveTo>
                <a:lnTo>
                  <a:pt x="3408398" y="0"/>
                </a:lnTo>
                <a:lnTo>
                  <a:pt x="3408398" y="9243114"/>
                </a:lnTo>
                <a:lnTo>
                  <a:pt x="0" y="9243114"/>
                </a:lnTo>
                <a:lnTo>
                  <a:pt x="0" y="0"/>
                </a:lnTo>
                <a:close/>
              </a:path>
            </a:pathLst>
          </a:custGeom>
          <a:blipFill>
            <a:blip r:embed="rId3"/>
            <a:stretch>
              <a:fillRect/>
            </a:stretch>
          </a:blipFill>
        </p:spPr>
      </p:sp>
      <p:sp>
        <p:nvSpPr>
          <p:cNvPr id="8" name="Freeform 8"/>
          <p:cNvSpPr/>
          <p:nvPr/>
        </p:nvSpPr>
        <p:spPr>
          <a:xfrm>
            <a:off x="9576981" y="4149821"/>
            <a:ext cx="4418747" cy="5584192"/>
          </a:xfrm>
          <a:custGeom>
            <a:avLst/>
            <a:gdLst/>
            <a:ahLst/>
            <a:cxnLst/>
            <a:rect l="l" t="t" r="r" b="b"/>
            <a:pathLst>
              <a:path w="4418747" h="5584192">
                <a:moveTo>
                  <a:pt x="0" y="0"/>
                </a:moveTo>
                <a:lnTo>
                  <a:pt x="4418747" y="0"/>
                </a:lnTo>
                <a:lnTo>
                  <a:pt x="4418747" y="5584192"/>
                </a:lnTo>
                <a:lnTo>
                  <a:pt x="0" y="5584192"/>
                </a:lnTo>
                <a:lnTo>
                  <a:pt x="0" y="0"/>
                </a:lnTo>
                <a:close/>
              </a:path>
            </a:pathLst>
          </a:custGeom>
          <a:blipFill>
            <a:blip r:embed="rId4"/>
            <a:stretch>
              <a:fillRect/>
            </a:stretch>
          </a:blipFill>
        </p:spPr>
      </p:sp>
      <p:sp>
        <p:nvSpPr>
          <p:cNvPr id="9" name="TextBox 9"/>
          <p:cNvSpPr txBox="1"/>
          <p:nvPr/>
        </p:nvSpPr>
        <p:spPr>
          <a:xfrm>
            <a:off x="10971388" y="710415"/>
            <a:ext cx="6287912" cy="1228919"/>
          </a:xfrm>
          <a:prstGeom prst="rect">
            <a:avLst/>
          </a:prstGeom>
        </p:spPr>
        <p:txBody>
          <a:bodyPr lIns="0" tIns="0" rIns="0" bIns="0" rtlCol="0" anchor="t">
            <a:spAutoFit/>
          </a:bodyPr>
          <a:lstStyle/>
          <a:p>
            <a:pPr algn="ctr">
              <a:lnSpc>
                <a:spcPts val="9964"/>
              </a:lnSpc>
              <a:spcBef>
                <a:spcPct val="0"/>
              </a:spcBef>
            </a:pPr>
            <a:r>
              <a:rPr lang="en-US" sz="7117">
                <a:solidFill>
                  <a:srgbClr val="000000"/>
                </a:solidFill>
                <a:latin typeface="Forum"/>
              </a:rPr>
              <a:t>ARCHITECHTURE</a:t>
            </a:r>
          </a:p>
        </p:txBody>
      </p:sp>
      <p:sp>
        <p:nvSpPr>
          <p:cNvPr id="10" name="TextBox 10"/>
          <p:cNvSpPr txBox="1"/>
          <p:nvPr/>
        </p:nvSpPr>
        <p:spPr>
          <a:xfrm>
            <a:off x="14115344" y="2693184"/>
            <a:ext cx="3816701" cy="905703"/>
          </a:xfrm>
          <a:prstGeom prst="rect">
            <a:avLst/>
          </a:prstGeom>
        </p:spPr>
        <p:txBody>
          <a:bodyPr lIns="0" tIns="0" rIns="0" bIns="0" rtlCol="0" anchor="t">
            <a:spAutoFit/>
          </a:bodyPr>
          <a:lstStyle/>
          <a:p>
            <a:pPr algn="ctr">
              <a:lnSpc>
                <a:spcPts val="7304"/>
              </a:lnSpc>
              <a:spcBef>
                <a:spcPct val="0"/>
              </a:spcBef>
            </a:pPr>
            <a:r>
              <a:rPr lang="en-US" sz="5217">
                <a:solidFill>
                  <a:srgbClr val="EFE7DD"/>
                </a:solidFill>
                <a:latin typeface="Forum"/>
              </a:rPr>
              <a:t>MODEL 3</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grpSp>
        <p:nvGrpSpPr>
          <p:cNvPr id="2" name="Group 2"/>
          <p:cNvGrpSpPr/>
          <p:nvPr/>
        </p:nvGrpSpPr>
        <p:grpSpPr>
          <a:xfrm>
            <a:off x="16192500" y="10137246"/>
            <a:ext cx="2283181" cy="167947"/>
            <a:chOff x="0" y="0"/>
            <a:chExt cx="601332" cy="44233"/>
          </a:xfrm>
        </p:grpSpPr>
        <p:sp>
          <p:nvSpPr>
            <p:cNvPr id="3" name="Freeform 3"/>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B6543"/>
            </a:solidFill>
          </p:spPr>
        </p:sp>
        <p:sp>
          <p:nvSpPr>
            <p:cNvPr id="4" name="TextBox 4"/>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grpSp>
        <p:nvGrpSpPr>
          <p:cNvPr id="5" name="Group 5"/>
          <p:cNvGrpSpPr/>
          <p:nvPr/>
        </p:nvGrpSpPr>
        <p:grpSpPr>
          <a:xfrm>
            <a:off x="-2643476" y="627213"/>
            <a:ext cx="13549078" cy="1701967"/>
            <a:chOff x="0" y="0"/>
            <a:chExt cx="18065437" cy="2269289"/>
          </a:xfrm>
        </p:grpSpPr>
        <p:grpSp>
          <p:nvGrpSpPr>
            <p:cNvPr id="6" name="Group 6"/>
            <p:cNvGrpSpPr/>
            <p:nvPr/>
          </p:nvGrpSpPr>
          <p:grpSpPr>
            <a:xfrm rot="-10800000">
              <a:off x="0" y="0"/>
              <a:ext cx="18065437" cy="2269289"/>
              <a:chOff x="0" y="0"/>
              <a:chExt cx="42766399" cy="5372100"/>
            </a:xfrm>
          </p:grpSpPr>
          <p:sp>
            <p:nvSpPr>
              <p:cNvPr id="7" name="Freeform 7"/>
              <p:cNvSpPr/>
              <p:nvPr/>
            </p:nvSpPr>
            <p:spPr>
              <a:xfrm>
                <a:off x="0" y="0"/>
                <a:ext cx="42766400" cy="5372100"/>
              </a:xfrm>
              <a:custGeom>
                <a:avLst/>
                <a:gdLst/>
                <a:ahLst/>
                <a:cxnLst/>
                <a:rect l="l" t="t" r="r" b="b"/>
                <a:pathLst>
                  <a:path w="42766400" h="5372100">
                    <a:moveTo>
                      <a:pt x="41215729" y="0"/>
                    </a:moveTo>
                    <a:lnTo>
                      <a:pt x="1550670" y="0"/>
                    </a:lnTo>
                    <a:lnTo>
                      <a:pt x="0" y="2686050"/>
                    </a:lnTo>
                    <a:lnTo>
                      <a:pt x="1550670" y="5372100"/>
                    </a:lnTo>
                    <a:lnTo>
                      <a:pt x="41215729" y="5372100"/>
                    </a:lnTo>
                    <a:lnTo>
                      <a:pt x="42766400" y="2686050"/>
                    </a:lnTo>
                    <a:lnTo>
                      <a:pt x="41215729" y="0"/>
                    </a:lnTo>
                    <a:close/>
                  </a:path>
                </a:pathLst>
              </a:custGeom>
              <a:solidFill>
                <a:srgbClr val="9B4922"/>
              </a:solidFill>
            </p:spPr>
          </p:sp>
        </p:grpSp>
        <p:sp>
          <p:nvSpPr>
            <p:cNvPr id="8" name="TextBox 8"/>
            <p:cNvSpPr txBox="1"/>
            <p:nvPr/>
          </p:nvSpPr>
          <p:spPr>
            <a:xfrm>
              <a:off x="4137575" y="294328"/>
              <a:ext cx="12941595" cy="1537547"/>
            </a:xfrm>
            <a:prstGeom prst="rect">
              <a:avLst/>
            </a:prstGeom>
          </p:spPr>
          <p:txBody>
            <a:bodyPr lIns="0" tIns="0" rIns="0" bIns="0" rtlCol="0" anchor="t">
              <a:spAutoFit/>
            </a:bodyPr>
            <a:lstStyle/>
            <a:p>
              <a:pPr algn="l">
                <a:lnSpc>
                  <a:spcPts val="9677"/>
                </a:lnSpc>
                <a:spcBef>
                  <a:spcPct val="0"/>
                </a:spcBef>
              </a:pPr>
              <a:r>
                <a:rPr lang="en-US" sz="6912" spc="-276">
                  <a:solidFill>
                    <a:srgbClr val="F8CC9D"/>
                  </a:solidFill>
                  <a:latin typeface="Tenor Sans"/>
                </a:rPr>
                <a:t>Training Methodologies</a:t>
              </a:r>
            </a:p>
          </p:txBody>
        </p:sp>
      </p:grpSp>
      <p:grpSp>
        <p:nvGrpSpPr>
          <p:cNvPr id="9" name="Group 9"/>
          <p:cNvGrpSpPr/>
          <p:nvPr/>
        </p:nvGrpSpPr>
        <p:grpSpPr>
          <a:xfrm>
            <a:off x="438972" y="5085074"/>
            <a:ext cx="1179455" cy="1013595"/>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BEA595"/>
            </a:solidFill>
          </p:spPr>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3299"/>
                </a:lnSpc>
              </a:pPr>
              <a:r>
                <a:rPr lang="en-US" sz="2199">
                  <a:solidFill>
                    <a:srgbClr val="000000"/>
                  </a:solidFill>
                  <a:latin typeface="Open Sauce"/>
                </a:rPr>
                <a:t>2</a:t>
              </a:r>
            </a:p>
          </p:txBody>
        </p:sp>
      </p:grpSp>
      <p:grpSp>
        <p:nvGrpSpPr>
          <p:cNvPr id="12" name="Group 12"/>
          <p:cNvGrpSpPr/>
          <p:nvPr/>
        </p:nvGrpSpPr>
        <p:grpSpPr>
          <a:xfrm>
            <a:off x="450755" y="3080379"/>
            <a:ext cx="1179455" cy="1013595"/>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BEA595"/>
            </a:solidFill>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3299"/>
                </a:lnSpc>
              </a:pPr>
              <a:r>
                <a:rPr lang="en-US" sz="2199">
                  <a:solidFill>
                    <a:srgbClr val="000000"/>
                  </a:solidFill>
                  <a:latin typeface="Open Sauce"/>
                </a:rPr>
                <a:t>1</a:t>
              </a:r>
            </a:p>
          </p:txBody>
        </p:sp>
      </p:grpSp>
      <p:grpSp>
        <p:nvGrpSpPr>
          <p:cNvPr id="15" name="Group 15"/>
          <p:cNvGrpSpPr/>
          <p:nvPr/>
        </p:nvGrpSpPr>
        <p:grpSpPr>
          <a:xfrm>
            <a:off x="450755" y="7089769"/>
            <a:ext cx="1179455" cy="1013595"/>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BEA595"/>
            </a:soli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3299"/>
                </a:lnSpc>
              </a:pPr>
              <a:r>
                <a:rPr lang="en-US" sz="2199">
                  <a:solidFill>
                    <a:srgbClr val="000000"/>
                  </a:solidFill>
                  <a:latin typeface="Open Sauce"/>
                </a:rPr>
                <a:t>3</a:t>
              </a:r>
            </a:p>
          </p:txBody>
        </p:sp>
      </p:grpSp>
      <p:grpSp>
        <p:nvGrpSpPr>
          <p:cNvPr id="18" name="Group 18"/>
          <p:cNvGrpSpPr/>
          <p:nvPr/>
        </p:nvGrpSpPr>
        <p:grpSpPr>
          <a:xfrm>
            <a:off x="16683789" y="9313912"/>
            <a:ext cx="6115523" cy="991282"/>
            <a:chOff x="0" y="0"/>
            <a:chExt cx="8154030" cy="1321709"/>
          </a:xfrm>
        </p:grpSpPr>
        <p:sp>
          <p:nvSpPr>
            <p:cNvPr id="19" name="Freeform 19"/>
            <p:cNvSpPr/>
            <p:nvPr/>
          </p:nvSpPr>
          <p:spPr>
            <a:xfrm>
              <a:off x="0" y="0"/>
              <a:ext cx="2314859" cy="1321709"/>
            </a:xfrm>
            <a:custGeom>
              <a:avLst/>
              <a:gdLst/>
              <a:ahLst/>
              <a:cxnLst/>
              <a:rect l="l" t="t" r="r" b="b"/>
              <a:pathLst>
                <a:path w="2314859" h="1321709">
                  <a:moveTo>
                    <a:pt x="0" y="0"/>
                  </a:moveTo>
                  <a:lnTo>
                    <a:pt x="2314859" y="0"/>
                  </a:lnTo>
                  <a:lnTo>
                    <a:pt x="2314859" y="1321709"/>
                  </a:lnTo>
                  <a:lnTo>
                    <a:pt x="0" y="1321709"/>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sp>
          <p:nvSpPr>
            <p:cNvPr id="20" name="TextBox 20"/>
            <p:cNvSpPr txBox="1"/>
            <p:nvPr/>
          </p:nvSpPr>
          <p:spPr>
            <a:xfrm>
              <a:off x="3012548" y="160866"/>
              <a:ext cx="5141482" cy="923776"/>
            </a:xfrm>
            <a:prstGeom prst="rect">
              <a:avLst/>
            </a:prstGeom>
          </p:spPr>
          <p:txBody>
            <a:bodyPr lIns="0" tIns="0" rIns="0" bIns="0" rtlCol="0" anchor="t">
              <a:spAutoFit/>
            </a:bodyPr>
            <a:lstStyle/>
            <a:p>
              <a:pPr algn="l">
                <a:lnSpc>
                  <a:spcPts val="5945"/>
                </a:lnSpc>
                <a:spcBef>
                  <a:spcPct val="0"/>
                </a:spcBef>
              </a:pPr>
              <a:endParaRPr/>
            </a:p>
          </p:txBody>
        </p:sp>
      </p:grpSp>
      <p:grpSp>
        <p:nvGrpSpPr>
          <p:cNvPr id="21" name="Group 21"/>
          <p:cNvGrpSpPr/>
          <p:nvPr/>
        </p:nvGrpSpPr>
        <p:grpSpPr>
          <a:xfrm>
            <a:off x="9222595" y="-237899"/>
            <a:ext cx="11627237" cy="11197896"/>
            <a:chOff x="0" y="0"/>
            <a:chExt cx="924493" cy="890355"/>
          </a:xfrm>
        </p:grpSpPr>
        <p:sp>
          <p:nvSpPr>
            <p:cNvPr id="22" name="Freeform 22"/>
            <p:cNvSpPr/>
            <p:nvPr/>
          </p:nvSpPr>
          <p:spPr>
            <a:xfrm>
              <a:off x="5952" y="0"/>
              <a:ext cx="912589" cy="890355"/>
            </a:xfrm>
            <a:custGeom>
              <a:avLst/>
              <a:gdLst/>
              <a:ahLst/>
              <a:cxnLst/>
              <a:rect l="l" t="t" r="r" b="b"/>
              <a:pathLst>
                <a:path w="912589" h="890355">
                  <a:moveTo>
                    <a:pt x="902228" y="480916"/>
                  </a:moveTo>
                  <a:lnTo>
                    <a:pt x="731653" y="854617"/>
                  </a:lnTo>
                  <a:cubicBezTo>
                    <a:pt x="721716" y="876388"/>
                    <a:pt x="699987" y="890355"/>
                    <a:pt x="676056" y="890355"/>
                  </a:cubicBezTo>
                  <a:lnTo>
                    <a:pt x="236533" y="890355"/>
                  </a:lnTo>
                  <a:cubicBezTo>
                    <a:pt x="212602" y="890355"/>
                    <a:pt x="190873" y="876388"/>
                    <a:pt x="180936" y="854617"/>
                  </a:cubicBezTo>
                  <a:lnTo>
                    <a:pt x="10360" y="480916"/>
                  </a:lnTo>
                  <a:cubicBezTo>
                    <a:pt x="0" y="458217"/>
                    <a:pt x="0" y="432139"/>
                    <a:pt x="10360" y="409440"/>
                  </a:cubicBezTo>
                  <a:lnTo>
                    <a:pt x="180936" y="35738"/>
                  </a:lnTo>
                  <a:cubicBezTo>
                    <a:pt x="190873" y="13968"/>
                    <a:pt x="212602" y="0"/>
                    <a:pt x="236533" y="0"/>
                  </a:cubicBezTo>
                  <a:lnTo>
                    <a:pt x="676056" y="0"/>
                  </a:lnTo>
                  <a:cubicBezTo>
                    <a:pt x="699987" y="0"/>
                    <a:pt x="721716" y="13968"/>
                    <a:pt x="731653" y="35738"/>
                  </a:cubicBezTo>
                  <a:lnTo>
                    <a:pt x="902228" y="409440"/>
                  </a:lnTo>
                  <a:cubicBezTo>
                    <a:pt x="912589" y="432139"/>
                    <a:pt x="912589" y="458217"/>
                    <a:pt x="902228" y="480916"/>
                  </a:cubicBezTo>
                  <a:close/>
                </a:path>
              </a:pathLst>
            </a:custGeom>
            <a:solidFill>
              <a:srgbClr val="BEA595"/>
            </a:solidFill>
            <a:ln cap="rnd">
              <a:noFill/>
              <a:prstDash val="solid"/>
              <a:round/>
            </a:ln>
          </p:spPr>
        </p:sp>
        <p:sp>
          <p:nvSpPr>
            <p:cNvPr id="23" name="TextBox 23"/>
            <p:cNvSpPr txBox="1"/>
            <p:nvPr/>
          </p:nvSpPr>
          <p:spPr>
            <a:xfrm>
              <a:off x="114300" y="-38100"/>
              <a:ext cx="695893" cy="92845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2188625" y="3203318"/>
            <a:ext cx="12799963" cy="615316"/>
          </a:xfrm>
          <a:prstGeom prst="rect">
            <a:avLst/>
          </a:prstGeom>
        </p:spPr>
        <p:txBody>
          <a:bodyPr lIns="0" tIns="0" rIns="0" bIns="0" rtlCol="0" anchor="t">
            <a:spAutoFit/>
          </a:bodyPr>
          <a:lstStyle/>
          <a:p>
            <a:pPr algn="ctr">
              <a:lnSpc>
                <a:spcPts val="4649"/>
              </a:lnSpc>
              <a:spcBef>
                <a:spcPct val="0"/>
              </a:spcBef>
            </a:pPr>
            <a:r>
              <a:rPr lang="en-US" sz="3099">
                <a:solidFill>
                  <a:srgbClr val="2F1915"/>
                </a:solidFill>
                <a:latin typeface="Times New Roman"/>
              </a:rPr>
              <a:t>DATA  AUGMENTATION - to improve detection,recognization of images</a:t>
            </a:r>
          </a:p>
        </p:txBody>
      </p:sp>
      <p:sp>
        <p:nvSpPr>
          <p:cNvPr id="25" name="TextBox 25"/>
          <p:cNvSpPr txBox="1"/>
          <p:nvPr/>
        </p:nvSpPr>
        <p:spPr>
          <a:xfrm>
            <a:off x="2188625" y="5137591"/>
            <a:ext cx="10315575" cy="615316"/>
          </a:xfrm>
          <a:prstGeom prst="rect">
            <a:avLst/>
          </a:prstGeom>
        </p:spPr>
        <p:txBody>
          <a:bodyPr lIns="0" tIns="0" rIns="0" bIns="0" rtlCol="0" anchor="t">
            <a:spAutoFit/>
          </a:bodyPr>
          <a:lstStyle/>
          <a:p>
            <a:pPr algn="ctr">
              <a:lnSpc>
                <a:spcPts val="4649"/>
              </a:lnSpc>
              <a:spcBef>
                <a:spcPct val="0"/>
              </a:spcBef>
            </a:pPr>
            <a:r>
              <a:rPr lang="en-US" sz="3099">
                <a:solidFill>
                  <a:srgbClr val="2F1915"/>
                </a:solidFill>
                <a:latin typeface="Times New Roman"/>
              </a:rPr>
              <a:t>REDUCED LEARNING RATE - to get an optimal solution</a:t>
            </a:r>
          </a:p>
        </p:txBody>
      </p:sp>
      <p:sp>
        <p:nvSpPr>
          <p:cNvPr id="26" name="TextBox 26"/>
          <p:cNvSpPr txBox="1"/>
          <p:nvPr/>
        </p:nvSpPr>
        <p:spPr>
          <a:xfrm>
            <a:off x="2188625" y="7213979"/>
            <a:ext cx="8426500" cy="615316"/>
          </a:xfrm>
          <a:prstGeom prst="rect">
            <a:avLst/>
          </a:prstGeom>
        </p:spPr>
        <p:txBody>
          <a:bodyPr lIns="0" tIns="0" rIns="0" bIns="0" rtlCol="0" anchor="t">
            <a:spAutoFit/>
          </a:bodyPr>
          <a:lstStyle/>
          <a:p>
            <a:pPr algn="ctr">
              <a:lnSpc>
                <a:spcPts val="4649"/>
              </a:lnSpc>
              <a:spcBef>
                <a:spcPct val="0"/>
              </a:spcBef>
            </a:pPr>
            <a:r>
              <a:rPr lang="en-US" sz="3099">
                <a:solidFill>
                  <a:srgbClr val="2F1915"/>
                </a:solidFill>
                <a:latin typeface="Times New Roman"/>
              </a:rPr>
              <a:t>50 EPOCHS USED - to reach to a saturated point</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grpSp>
        <p:nvGrpSpPr>
          <p:cNvPr id="2" name="Group 2"/>
          <p:cNvGrpSpPr/>
          <p:nvPr/>
        </p:nvGrpSpPr>
        <p:grpSpPr>
          <a:xfrm>
            <a:off x="9927736" y="0"/>
            <a:ext cx="10437931" cy="10902324"/>
            <a:chOff x="0" y="0"/>
            <a:chExt cx="2749085" cy="2871394"/>
          </a:xfrm>
        </p:grpSpPr>
        <p:sp>
          <p:nvSpPr>
            <p:cNvPr id="3" name="Freeform 3"/>
            <p:cNvSpPr/>
            <p:nvPr/>
          </p:nvSpPr>
          <p:spPr>
            <a:xfrm>
              <a:off x="0" y="0"/>
              <a:ext cx="2749085" cy="2871394"/>
            </a:xfrm>
            <a:custGeom>
              <a:avLst/>
              <a:gdLst/>
              <a:ahLst/>
              <a:cxnLst/>
              <a:rect l="l" t="t" r="r" b="b"/>
              <a:pathLst>
                <a:path w="2749085" h="2871394">
                  <a:moveTo>
                    <a:pt x="0" y="0"/>
                  </a:moveTo>
                  <a:lnTo>
                    <a:pt x="2749085" y="0"/>
                  </a:lnTo>
                  <a:lnTo>
                    <a:pt x="2749085" y="2871394"/>
                  </a:lnTo>
                  <a:lnTo>
                    <a:pt x="0" y="2871394"/>
                  </a:lnTo>
                  <a:close/>
                </a:path>
              </a:pathLst>
            </a:custGeom>
            <a:solidFill>
              <a:srgbClr val="D8A790"/>
            </a:solidFill>
          </p:spPr>
        </p:sp>
        <p:sp>
          <p:nvSpPr>
            <p:cNvPr id="4" name="TextBox 4"/>
            <p:cNvSpPr txBox="1"/>
            <p:nvPr/>
          </p:nvSpPr>
          <p:spPr>
            <a:xfrm>
              <a:off x="0" y="-28575"/>
              <a:ext cx="2749085" cy="2899969"/>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1028700" y="2769639"/>
          <a:ext cx="16110505" cy="5883796"/>
        </p:xfrm>
        <a:graphic>
          <a:graphicData uri="http://schemas.openxmlformats.org/drawingml/2006/table">
            <a:tbl>
              <a:tblPr/>
              <a:tblGrid>
                <a:gridCol w="2903022">
                  <a:extLst>
                    <a:ext uri="{9D8B030D-6E8A-4147-A177-3AD203B41FA5}">
                      <a16:colId xmlns:a16="http://schemas.microsoft.com/office/drawing/2014/main" val="20000"/>
                    </a:ext>
                  </a:extLst>
                </a:gridCol>
                <a:gridCol w="3161202">
                  <a:extLst>
                    <a:ext uri="{9D8B030D-6E8A-4147-A177-3AD203B41FA5}">
                      <a16:colId xmlns:a16="http://schemas.microsoft.com/office/drawing/2014/main" val="20001"/>
                    </a:ext>
                  </a:extLst>
                </a:gridCol>
                <a:gridCol w="3812353">
                  <a:extLst>
                    <a:ext uri="{9D8B030D-6E8A-4147-A177-3AD203B41FA5}">
                      <a16:colId xmlns:a16="http://schemas.microsoft.com/office/drawing/2014/main" val="20002"/>
                    </a:ext>
                  </a:extLst>
                </a:gridCol>
                <a:gridCol w="3497606">
                  <a:extLst>
                    <a:ext uri="{9D8B030D-6E8A-4147-A177-3AD203B41FA5}">
                      <a16:colId xmlns:a16="http://schemas.microsoft.com/office/drawing/2014/main" val="20003"/>
                    </a:ext>
                  </a:extLst>
                </a:gridCol>
                <a:gridCol w="2736321">
                  <a:extLst>
                    <a:ext uri="{9D8B030D-6E8A-4147-A177-3AD203B41FA5}">
                      <a16:colId xmlns:a16="http://schemas.microsoft.com/office/drawing/2014/main" val="20004"/>
                    </a:ext>
                  </a:extLst>
                </a:gridCol>
              </a:tblGrid>
              <a:tr h="1529532">
                <a:tc>
                  <a:txBody>
                    <a:bodyPr/>
                    <a:lstStyle/>
                    <a:p>
                      <a:pPr algn="ctr">
                        <a:lnSpc>
                          <a:spcPts val="3944"/>
                        </a:lnSpc>
                        <a:defRPr/>
                      </a:pPr>
                      <a:r>
                        <a:rPr lang="en-US" sz="2817">
                          <a:solidFill>
                            <a:srgbClr val="9B6543"/>
                          </a:solidFill>
                          <a:latin typeface="Open Sauce Bold"/>
                        </a:rPr>
                        <a:t>Models</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3944"/>
                        </a:lnSpc>
                        <a:defRPr/>
                      </a:pPr>
                      <a:r>
                        <a:rPr lang="en-US" sz="2817">
                          <a:solidFill>
                            <a:srgbClr val="9B6543"/>
                          </a:solidFill>
                          <a:latin typeface="Open Sauce Bold"/>
                        </a:rPr>
                        <a:t>Accuracy</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3948"/>
                        </a:lnSpc>
                        <a:defRPr/>
                      </a:pPr>
                      <a:r>
                        <a:rPr lang="en-US" sz="2820">
                          <a:solidFill>
                            <a:srgbClr val="9B6543"/>
                          </a:solidFill>
                          <a:latin typeface="Open Sauce Bold"/>
                        </a:rPr>
                        <a:t>Precision</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3948"/>
                        </a:lnSpc>
                        <a:defRPr/>
                      </a:pPr>
                      <a:r>
                        <a:rPr lang="en-US" sz="2820">
                          <a:solidFill>
                            <a:srgbClr val="9B6543"/>
                          </a:solidFill>
                          <a:latin typeface="Open Sauce Bold"/>
                        </a:rPr>
                        <a:t>Recall</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3948"/>
                        </a:lnSpc>
                        <a:defRPr/>
                      </a:pPr>
                      <a:r>
                        <a:rPr lang="en-US" sz="2820">
                          <a:solidFill>
                            <a:srgbClr val="9B6543"/>
                          </a:solidFill>
                          <a:latin typeface="Open Sauce Bold"/>
                        </a:rPr>
                        <a:t>F1-Score</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extLst>
                  <a:ext uri="{0D108BD9-81ED-4DB2-BD59-A6C34878D82A}">
                    <a16:rowId xmlns:a16="http://schemas.microsoft.com/office/drawing/2014/main" val="10000"/>
                  </a:ext>
                </a:extLst>
              </a:tr>
              <a:tr h="1126215">
                <a:tc>
                  <a:txBody>
                    <a:bodyPr/>
                    <a:lstStyle/>
                    <a:p>
                      <a:pPr algn="ctr">
                        <a:lnSpc>
                          <a:spcPts val="2964"/>
                        </a:lnSpc>
                        <a:defRPr/>
                      </a:pPr>
                      <a:r>
                        <a:rPr lang="en-US" sz="2117">
                          <a:solidFill>
                            <a:srgbClr val="9B6543"/>
                          </a:solidFill>
                          <a:latin typeface="Open Sauce Bold"/>
                        </a:rPr>
                        <a:t>Model 1 </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67%</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68%</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67%</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67%</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extLst>
                  <a:ext uri="{0D108BD9-81ED-4DB2-BD59-A6C34878D82A}">
                    <a16:rowId xmlns:a16="http://schemas.microsoft.com/office/drawing/2014/main" val="10001"/>
                  </a:ext>
                </a:extLst>
              </a:tr>
              <a:tr h="975619">
                <a:tc>
                  <a:txBody>
                    <a:bodyPr/>
                    <a:lstStyle/>
                    <a:p>
                      <a:pPr algn="ctr">
                        <a:lnSpc>
                          <a:spcPts val="2964"/>
                        </a:lnSpc>
                        <a:defRPr/>
                      </a:pPr>
                      <a:r>
                        <a:rPr lang="en-US" sz="2117">
                          <a:solidFill>
                            <a:srgbClr val="9B6543"/>
                          </a:solidFill>
                          <a:latin typeface="Open Sauce Bold"/>
                        </a:rPr>
                        <a:t>Model 2</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69%</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69%</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69%</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68%</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extLst>
                  <a:ext uri="{0D108BD9-81ED-4DB2-BD59-A6C34878D82A}">
                    <a16:rowId xmlns:a16="http://schemas.microsoft.com/office/drawing/2014/main" val="10002"/>
                  </a:ext>
                </a:extLst>
              </a:tr>
              <a:tr h="1101115">
                <a:tc>
                  <a:txBody>
                    <a:bodyPr/>
                    <a:lstStyle/>
                    <a:p>
                      <a:pPr algn="ctr">
                        <a:lnSpc>
                          <a:spcPts val="2964"/>
                        </a:lnSpc>
                        <a:defRPr/>
                      </a:pPr>
                      <a:r>
                        <a:rPr lang="en-US" sz="2117">
                          <a:solidFill>
                            <a:srgbClr val="9B6543"/>
                          </a:solidFill>
                          <a:latin typeface="Open Sauce Bold"/>
                        </a:rPr>
                        <a:t>Model 3</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68%</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69%</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68%</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69%</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extLst>
                  <a:ext uri="{0D108BD9-81ED-4DB2-BD59-A6C34878D82A}">
                    <a16:rowId xmlns:a16="http://schemas.microsoft.com/office/drawing/2014/main" val="10003"/>
                  </a:ext>
                </a:extLst>
              </a:tr>
              <a:tr h="1151314">
                <a:tc>
                  <a:txBody>
                    <a:bodyPr/>
                    <a:lstStyle/>
                    <a:p>
                      <a:pPr algn="ctr">
                        <a:lnSpc>
                          <a:spcPts val="2964"/>
                        </a:lnSpc>
                        <a:defRPr/>
                      </a:pPr>
                      <a:r>
                        <a:rPr lang="en-US" sz="2117">
                          <a:solidFill>
                            <a:srgbClr val="9B6543"/>
                          </a:solidFill>
                          <a:latin typeface="Open Sauce Bold"/>
                        </a:rPr>
                        <a:t>Combined Models</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69%</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70%</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69%</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tc>
                  <a:txBody>
                    <a:bodyPr/>
                    <a:lstStyle/>
                    <a:p>
                      <a:pPr algn="ctr">
                        <a:lnSpc>
                          <a:spcPts val="2964"/>
                        </a:lnSpc>
                        <a:defRPr/>
                      </a:pPr>
                      <a:r>
                        <a:rPr lang="en-US" sz="2117">
                          <a:solidFill>
                            <a:srgbClr val="9B6543"/>
                          </a:solidFill>
                          <a:latin typeface="Open Sauce Bold"/>
                        </a:rPr>
                        <a:t>69%</a:t>
                      </a:r>
                      <a:endParaRPr lang="en-US" sz="1100"/>
                    </a:p>
                  </a:txBody>
                  <a:tcPr marL="190500" marR="190500" marT="190500" marB="190500" anchor="ctr">
                    <a:lnL w="38100" cap="flat" cmpd="sng" algn="ctr">
                      <a:solidFill>
                        <a:srgbClr val="9B6543"/>
                      </a:solidFill>
                      <a:prstDash val="solid"/>
                      <a:round/>
                      <a:headEnd type="none" w="med" len="med"/>
                      <a:tailEnd type="none" w="med" len="med"/>
                    </a:lnL>
                    <a:lnR w="38100" cap="flat" cmpd="sng" algn="ctr">
                      <a:solidFill>
                        <a:srgbClr val="9B6543"/>
                      </a:solidFill>
                      <a:prstDash val="solid"/>
                      <a:round/>
                      <a:headEnd type="none" w="med" len="med"/>
                      <a:tailEnd type="none" w="med" len="med"/>
                    </a:lnR>
                    <a:lnT w="38100" cap="flat" cmpd="sng" algn="ctr">
                      <a:solidFill>
                        <a:srgbClr val="9B6543"/>
                      </a:solidFill>
                      <a:prstDash val="solid"/>
                      <a:round/>
                      <a:headEnd type="none" w="med" len="med"/>
                      <a:tailEnd type="none" w="med" len="med"/>
                    </a:lnT>
                    <a:lnB w="38100" cap="flat" cmpd="sng" algn="ctr">
                      <a:solidFill>
                        <a:srgbClr val="9B6543"/>
                      </a:solidFill>
                      <a:prstDash val="solid"/>
                      <a:round/>
                      <a:headEnd type="none" w="med" len="med"/>
                      <a:tailEnd type="none" w="med" len="med"/>
                    </a:lnB>
                    <a:solidFill>
                      <a:srgbClr val="EADDCA"/>
                    </a:solidFill>
                  </a:tcPr>
                </a:tc>
                <a:extLst>
                  <a:ext uri="{0D108BD9-81ED-4DB2-BD59-A6C34878D82A}">
                    <a16:rowId xmlns:a16="http://schemas.microsoft.com/office/drawing/2014/main" val="10004"/>
                  </a:ext>
                </a:extLst>
              </a:tr>
            </a:tbl>
          </a:graphicData>
        </a:graphic>
      </p:graphicFrame>
      <p:sp>
        <p:nvSpPr>
          <p:cNvPr id="6" name="TextBox 6"/>
          <p:cNvSpPr txBox="1"/>
          <p:nvPr/>
        </p:nvSpPr>
        <p:spPr>
          <a:xfrm>
            <a:off x="1028700" y="580030"/>
            <a:ext cx="8899036" cy="896087"/>
          </a:xfrm>
          <a:prstGeom prst="rect">
            <a:avLst/>
          </a:prstGeom>
        </p:spPr>
        <p:txBody>
          <a:bodyPr lIns="0" tIns="0" rIns="0" bIns="0" rtlCol="0" anchor="t">
            <a:spAutoFit/>
          </a:bodyPr>
          <a:lstStyle/>
          <a:p>
            <a:pPr algn="ctr">
              <a:lnSpc>
                <a:spcPts val="7309"/>
              </a:lnSpc>
              <a:spcBef>
                <a:spcPct val="0"/>
              </a:spcBef>
            </a:pPr>
            <a:r>
              <a:rPr lang="en-US" sz="5220">
                <a:solidFill>
                  <a:srgbClr val="722D18"/>
                </a:solidFill>
                <a:latin typeface="Tenor Sans"/>
              </a:rPr>
              <a:t>PERFORMANCE METRICS</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grpSp>
        <p:nvGrpSpPr>
          <p:cNvPr id="2" name="Group 2"/>
          <p:cNvGrpSpPr/>
          <p:nvPr/>
        </p:nvGrpSpPr>
        <p:grpSpPr>
          <a:xfrm>
            <a:off x="368976" y="168316"/>
            <a:ext cx="6079933" cy="1028401"/>
            <a:chOff x="0" y="0"/>
            <a:chExt cx="8106577" cy="1371202"/>
          </a:xfrm>
        </p:grpSpPr>
        <p:sp>
          <p:nvSpPr>
            <p:cNvPr id="3" name="TextBox 3"/>
            <p:cNvSpPr txBox="1"/>
            <p:nvPr/>
          </p:nvSpPr>
          <p:spPr>
            <a:xfrm>
              <a:off x="0" y="0"/>
              <a:ext cx="6200627" cy="907029"/>
            </a:xfrm>
            <a:prstGeom prst="rect">
              <a:avLst/>
            </a:prstGeom>
          </p:spPr>
          <p:txBody>
            <a:bodyPr lIns="0" tIns="0" rIns="0" bIns="0" rtlCol="0" anchor="t">
              <a:spAutoFit/>
            </a:bodyPr>
            <a:lstStyle/>
            <a:p>
              <a:pPr algn="l">
                <a:lnSpc>
                  <a:spcPts val="5356"/>
                </a:lnSpc>
              </a:pPr>
              <a:endParaRPr/>
            </a:p>
          </p:txBody>
        </p:sp>
        <p:sp>
          <p:nvSpPr>
            <p:cNvPr id="4" name="AutoShape 4"/>
            <p:cNvSpPr/>
            <p:nvPr/>
          </p:nvSpPr>
          <p:spPr>
            <a:xfrm>
              <a:off x="0" y="1306414"/>
              <a:ext cx="8106577" cy="0"/>
            </a:xfrm>
            <a:prstGeom prst="line">
              <a:avLst/>
            </a:prstGeom>
            <a:ln w="129576" cap="rnd">
              <a:solidFill>
                <a:srgbClr val="C06E45"/>
              </a:solidFill>
              <a:prstDash val="sysDot"/>
              <a:headEnd type="none" w="sm" len="sm"/>
              <a:tailEnd type="none" w="sm" len="sm"/>
            </a:ln>
          </p:spPr>
        </p:sp>
      </p:grpSp>
      <p:grpSp>
        <p:nvGrpSpPr>
          <p:cNvPr id="5" name="Group 5"/>
          <p:cNvGrpSpPr/>
          <p:nvPr/>
        </p:nvGrpSpPr>
        <p:grpSpPr>
          <a:xfrm>
            <a:off x="726015" y="3501777"/>
            <a:ext cx="2428845" cy="1318018"/>
            <a:chOff x="0" y="0"/>
            <a:chExt cx="6485902" cy="4103321"/>
          </a:xfrm>
        </p:grpSpPr>
        <p:sp>
          <p:nvSpPr>
            <p:cNvPr id="6" name="Freeform 6"/>
            <p:cNvSpPr/>
            <p:nvPr/>
          </p:nvSpPr>
          <p:spPr>
            <a:xfrm>
              <a:off x="15240" y="248920"/>
              <a:ext cx="6457962" cy="3832811"/>
            </a:xfrm>
            <a:custGeom>
              <a:avLst/>
              <a:gdLst/>
              <a:ahLst/>
              <a:cxnLst/>
              <a:rect l="l" t="t" r="r" b="b"/>
              <a:pathLst>
                <a:path w="6457962" h="3832811">
                  <a:moveTo>
                    <a:pt x="6455422" y="645160"/>
                  </a:moveTo>
                  <a:cubicBezTo>
                    <a:pt x="6457962" y="488950"/>
                    <a:pt x="6436372" y="30480"/>
                    <a:pt x="6436372" y="30480"/>
                  </a:cubicBezTo>
                  <a:cubicBezTo>
                    <a:pt x="6436372" y="30480"/>
                    <a:pt x="6051562" y="40640"/>
                    <a:pt x="4781927" y="40640"/>
                  </a:cubicBezTo>
                  <a:cubicBezTo>
                    <a:pt x="4464186"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984451"/>
                    <a:pt x="21590" y="3176221"/>
                  </a:cubicBezTo>
                  <a:cubicBezTo>
                    <a:pt x="6350" y="3421331"/>
                    <a:pt x="0" y="3794711"/>
                    <a:pt x="0" y="3794711"/>
                  </a:cubicBezTo>
                  <a:cubicBezTo>
                    <a:pt x="204470" y="3825191"/>
                    <a:pt x="450850" y="3832811"/>
                    <a:pt x="657860" y="3830271"/>
                  </a:cubicBezTo>
                  <a:cubicBezTo>
                    <a:pt x="891540" y="3830271"/>
                    <a:pt x="4095606" y="3830271"/>
                    <a:pt x="4095606" y="3830271"/>
                  </a:cubicBezTo>
                  <a:lnTo>
                    <a:pt x="6416052" y="3816301"/>
                  </a:lnTo>
                  <a:cubicBezTo>
                    <a:pt x="6416052" y="3816301"/>
                    <a:pt x="6455422" y="3113991"/>
                    <a:pt x="6455422" y="2988261"/>
                  </a:cubicBezTo>
                  <a:cubicBezTo>
                    <a:pt x="6455422" y="2814271"/>
                    <a:pt x="6452882" y="803910"/>
                    <a:pt x="6455422" y="645160"/>
                  </a:cubicBezTo>
                  <a:close/>
                </a:path>
              </a:pathLst>
            </a:custGeom>
            <a:solidFill>
              <a:srgbClr val="C06E45"/>
            </a:solidFill>
          </p:spPr>
        </p:sp>
        <p:sp>
          <p:nvSpPr>
            <p:cNvPr id="7" name="Freeform 7"/>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E8CEBD"/>
            </a:solidFill>
          </p:spPr>
        </p:sp>
      </p:grpSp>
      <p:sp>
        <p:nvSpPr>
          <p:cNvPr id="8" name="TextBox 8"/>
          <p:cNvSpPr txBox="1"/>
          <p:nvPr/>
        </p:nvSpPr>
        <p:spPr>
          <a:xfrm>
            <a:off x="987283" y="3928140"/>
            <a:ext cx="1906308" cy="561337"/>
          </a:xfrm>
          <a:prstGeom prst="rect">
            <a:avLst/>
          </a:prstGeom>
        </p:spPr>
        <p:txBody>
          <a:bodyPr lIns="0" tIns="0" rIns="0" bIns="0" rtlCol="0" anchor="t">
            <a:spAutoFit/>
          </a:bodyPr>
          <a:lstStyle/>
          <a:p>
            <a:pPr algn="ctr">
              <a:lnSpc>
                <a:spcPts val="2135"/>
              </a:lnSpc>
            </a:pPr>
            <a:r>
              <a:rPr lang="en-US" sz="1525">
                <a:solidFill>
                  <a:srgbClr val="2F1915"/>
                </a:solidFill>
                <a:latin typeface="Times New Roman Bold"/>
              </a:rPr>
              <a:t>MODEl 1</a:t>
            </a:r>
          </a:p>
          <a:p>
            <a:pPr marL="0" lvl="0" indent="0" algn="ctr">
              <a:lnSpc>
                <a:spcPts val="2135"/>
              </a:lnSpc>
              <a:spcBef>
                <a:spcPct val="0"/>
              </a:spcBef>
            </a:pPr>
            <a:r>
              <a:rPr lang="en-US" sz="1525">
                <a:solidFill>
                  <a:srgbClr val="2F1915"/>
                </a:solidFill>
                <a:latin typeface="Times New Roman Bold"/>
              </a:rPr>
              <a:t>67%</a:t>
            </a:r>
          </a:p>
        </p:txBody>
      </p:sp>
      <p:grpSp>
        <p:nvGrpSpPr>
          <p:cNvPr id="9" name="Group 9"/>
          <p:cNvGrpSpPr/>
          <p:nvPr/>
        </p:nvGrpSpPr>
        <p:grpSpPr>
          <a:xfrm>
            <a:off x="904089" y="5021313"/>
            <a:ext cx="2072696" cy="1372927"/>
            <a:chOff x="0" y="0"/>
            <a:chExt cx="5940270" cy="3963655"/>
          </a:xfrm>
        </p:grpSpPr>
        <p:sp>
          <p:nvSpPr>
            <p:cNvPr id="10" name="Freeform 10"/>
            <p:cNvSpPr/>
            <p:nvPr/>
          </p:nvSpPr>
          <p:spPr>
            <a:xfrm>
              <a:off x="0" y="218440"/>
              <a:ext cx="5939000" cy="3745215"/>
            </a:xfrm>
            <a:custGeom>
              <a:avLst/>
              <a:gdLst/>
              <a:ahLst/>
              <a:cxnLst/>
              <a:rect l="l" t="t" r="r" b="b"/>
              <a:pathLst>
                <a:path w="5939000" h="3745215">
                  <a:moveTo>
                    <a:pt x="0" y="16510"/>
                  </a:moveTo>
                  <a:cubicBezTo>
                    <a:pt x="0" y="16510"/>
                    <a:pt x="2540" y="345440"/>
                    <a:pt x="2540" y="899489"/>
                  </a:cubicBezTo>
                  <a:cubicBezTo>
                    <a:pt x="2540" y="1841622"/>
                    <a:pt x="7620" y="2564115"/>
                    <a:pt x="7620" y="2824465"/>
                  </a:cubicBezTo>
                  <a:cubicBezTo>
                    <a:pt x="7620" y="3018775"/>
                    <a:pt x="16510" y="3417555"/>
                    <a:pt x="21590" y="3609325"/>
                  </a:cubicBezTo>
                  <a:lnTo>
                    <a:pt x="130810" y="3723625"/>
                  </a:lnTo>
                  <a:cubicBezTo>
                    <a:pt x="275590" y="3731245"/>
                    <a:pt x="543560" y="3745215"/>
                    <a:pt x="793750" y="3745215"/>
                  </a:cubicBezTo>
                  <a:lnTo>
                    <a:pt x="5939000" y="3745215"/>
                  </a:lnTo>
                  <a:lnTo>
                    <a:pt x="5939000" y="770750"/>
                  </a:lnTo>
                  <a:cubicBezTo>
                    <a:pt x="5939000" y="323850"/>
                    <a:pt x="5930110" y="46990"/>
                    <a:pt x="5930110" y="46990"/>
                  </a:cubicBezTo>
                  <a:cubicBezTo>
                    <a:pt x="5775170" y="26670"/>
                    <a:pt x="5618960" y="16510"/>
                    <a:pt x="5461480" y="17780"/>
                  </a:cubicBezTo>
                  <a:cubicBezTo>
                    <a:pt x="5188430" y="17780"/>
                    <a:pt x="944880" y="22860"/>
                    <a:pt x="694690" y="13970"/>
                  </a:cubicBezTo>
                  <a:cubicBezTo>
                    <a:pt x="360680" y="0"/>
                    <a:pt x="0" y="16510"/>
                    <a:pt x="0" y="16510"/>
                  </a:cubicBezTo>
                  <a:close/>
                </a:path>
              </a:pathLst>
            </a:custGeom>
            <a:solidFill>
              <a:srgbClr val="BEA595"/>
            </a:solidFill>
          </p:spPr>
        </p:sp>
        <p:sp>
          <p:nvSpPr>
            <p:cNvPr id="11" name="Freeform 11"/>
            <p:cNvSpPr/>
            <p:nvPr/>
          </p:nvSpPr>
          <p:spPr>
            <a:xfrm>
              <a:off x="21590" y="0"/>
              <a:ext cx="5450050" cy="3943335"/>
            </a:xfrm>
            <a:custGeom>
              <a:avLst/>
              <a:gdLst/>
              <a:ahLst/>
              <a:cxnLst/>
              <a:rect l="l" t="t" r="r" b="b"/>
              <a:pathLst>
                <a:path w="5450050" h="3943335">
                  <a:moveTo>
                    <a:pt x="0" y="3829035"/>
                  </a:moveTo>
                  <a:lnTo>
                    <a:pt x="109220" y="3943335"/>
                  </a:lnTo>
                  <a:lnTo>
                    <a:pt x="123190" y="3809985"/>
                  </a:lnTo>
                  <a:lnTo>
                    <a:pt x="0" y="3829035"/>
                  </a:lnTo>
                  <a:close/>
                  <a:moveTo>
                    <a:pt x="4251170" y="106680"/>
                  </a:moveTo>
                  <a:cubicBezTo>
                    <a:pt x="4251170" y="106680"/>
                    <a:pt x="4669000" y="64770"/>
                    <a:pt x="4806160" y="55880"/>
                  </a:cubicBezTo>
                  <a:cubicBezTo>
                    <a:pt x="4943320" y="46990"/>
                    <a:pt x="5423380" y="0"/>
                    <a:pt x="5423380" y="0"/>
                  </a:cubicBezTo>
                  <a:cubicBezTo>
                    <a:pt x="5417030" y="41910"/>
                    <a:pt x="5415760" y="86360"/>
                    <a:pt x="5420840" y="128270"/>
                  </a:cubicBezTo>
                  <a:cubicBezTo>
                    <a:pt x="5427190" y="167640"/>
                    <a:pt x="5429730" y="208280"/>
                    <a:pt x="5428460" y="248920"/>
                  </a:cubicBezTo>
                  <a:lnTo>
                    <a:pt x="5450050" y="318770"/>
                  </a:lnTo>
                  <a:lnTo>
                    <a:pt x="5439890" y="419100"/>
                  </a:lnTo>
                  <a:cubicBezTo>
                    <a:pt x="5439890" y="419100"/>
                    <a:pt x="4689320" y="454660"/>
                    <a:pt x="4552160" y="471170"/>
                  </a:cubicBezTo>
                  <a:cubicBezTo>
                    <a:pt x="4415000" y="487680"/>
                    <a:pt x="4210530" y="486410"/>
                    <a:pt x="4210530" y="486410"/>
                  </a:cubicBezTo>
                  <a:cubicBezTo>
                    <a:pt x="4210530" y="486410"/>
                    <a:pt x="4202910" y="365760"/>
                    <a:pt x="4215610" y="322580"/>
                  </a:cubicBezTo>
                  <a:cubicBezTo>
                    <a:pt x="4225770" y="288290"/>
                    <a:pt x="4229580" y="251460"/>
                    <a:pt x="4224500" y="214630"/>
                  </a:cubicBezTo>
                  <a:cubicBezTo>
                    <a:pt x="4224500" y="186690"/>
                    <a:pt x="4251170" y="106680"/>
                    <a:pt x="4251170" y="106680"/>
                  </a:cubicBezTo>
                  <a:close/>
                </a:path>
              </a:pathLst>
            </a:custGeom>
            <a:solidFill>
              <a:srgbClr val="E8CEBD"/>
            </a:solidFill>
          </p:spPr>
        </p:sp>
      </p:grpSp>
      <p:sp>
        <p:nvSpPr>
          <p:cNvPr id="12" name="TextBox 12"/>
          <p:cNvSpPr txBox="1"/>
          <p:nvPr/>
        </p:nvSpPr>
        <p:spPr>
          <a:xfrm>
            <a:off x="1141368" y="5495083"/>
            <a:ext cx="1598138" cy="579263"/>
          </a:xfrm>
          <a:prstGeom prst="rect">
            <a:avLst/>
          </a:prstGeom>
        </p:spPr>
        <p:txBody>
          <a:bodyPr lIns="0" tIns="0" rIns="0" bIns="0" rtlCol="0" anchor="t">
            <a:spAutoFit/>
          </a:bodyPr>
          <a:lstStyle/>
          <a:p>
            <a:pPr algn="ctr">
              <a:lnSpc>
                <a:spcPts val="2252"/>
              </a:lnSpc>
            </a:pPr>
            <a:r>
              <a:rPr lang="en-US" sz="1608">
                <a:solidFill>
                  <a:srgbClr val="2F1915"/>
                </a:solidFill>
                <a:latin typeface="Times New Roman Bold"/>
              </a:rPr>
              <a:t>MODEL 2</a:t>
            </a:r>
          </a:p>
          <a:p>
            <a:pPr marL="0" lvl="0" indent="0" algn="ctr">
              <a:lnSpc>
                <a:spcPts val="2142"/>
              </a:lnSpc>
              <a:spcBef>
                <a:spcPct val="0"/>
              </a:spcBef>
            </a:pPr>
            <a:r>
              <a:rPr lang="en-US" sz="1530">
                <a:solidFill>
                  <a:srgbClr val="2F1915"/>
                </a:solidFill>
                <a:latin typeface="Times New Roman Bold"/>
              </a:rPr>
              <a:t>69%</a:t>
            </a:r>
          </a:p>
        </p:txBody>
      </p:sp>
      <p:grpSp>
        <p:nvGrpSpPr>
          <p:cNvPr id="13" name="Group 13"/>
          <p:cNvGrpSpPr/>
          <p:nvPr/>
        </p:nvGrpSpPr>
        <p:grpSpPr>
          <a:xfrm>
            <a:off x="726015" y="6645845"/>
            <a:ext cx="2428845" cy="1323568"/>
            <a:chOff x="0" y="0"/>
            <a:chExt cx="6485902" cy="4098968"/>
          </a:xfrm>
        </p:grpSpPr>
        <p:sp>
          <p:nvSpPr>
            <p:cNvPr id="14" name="Freeform 14"/>
            <p:cNvSpPr/>
            <p:nvPr/>
          </p:nvSpPr>
          <p:spPr>
            <a:xfrm>
              <a:off x="15240" y="248920"/>
              <a:ext cx="6457962" cy="3828459"/>
            </a:xfrm>
            <a:custGeom>
              <a:avLst/>
              <a:gdLst/>
              <a:ahLst/>
              <a:cxnLst/>
              <a:rect l="l" t="t" r="r" b="b"/>
              <a:pathLst>
                <a:path w="6457962" h="3828459">
                  <a:moveTo>
                    <a:pt x="6455422" y="645160"/>
                  </a:moveTo>
                  <a:cubicBezTo>
                    <a:pt x="6457962" y="488950"/>
                    <a:pt x="6436372" y="30480"/>
                    <a:pt x="6436372" y="30480"/>
                  </a:cubicBezTo>
                  <a:cubicBezTo>
                    <a:pt x="6436372" y="30480"/>
                    <a:pt x="6051562" y="40640"/>
                    <a:pt x="4781927" y="40640"/>
                  </a:cubicBezTo>
                  <a:cubicBezTo>
                    <a:pt x="4464186"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980098"/>
                    <a:pt x="21590" y="3171868"/>
                  </a:cubicBezTo>
                  <a:cubicBezTo>
                    <a:pt x="6350" y="3416979"/>
                    <a:pt x="0" y="3790359"/>
                    <a:pt x="0" y="3790359"/>
                  </a:cubicBezTo>
                  <a:cubicBezTo>
                    <a:pt x="204470" y="3820839"/>
                    <a:pt x="450850" y="3828459"/>
                    <a:pt x="657860" y="3825918"/>
                  </a:cubicBezTo>
                  <a:cubicBezTo>
                    <a:pt x="891540" y="3825918"/>
                    <a:pt x="4095606" y="3825918"/>
                    <a:pt x="4095606" y="3825918"/>
                  </a:cubicBezTo>
                  <a:lnTo>
                    <a:pt x="6416052" y="3811949"/>
                  </a:lnTo>
                  <a:cubicBezTo>
                    <a:pt x="6416052" y="3811949"/>
                    <a:pt x="6455422" y="3109639"/>
                    <a:pt x="6455422" y="2983908"/>
                  </a:cubicBezTo>
                  <a:cubicBezTo>
                    <a:pt x="6455422" y="2809918"/>
                    <a:pt x="6452882" y="803910"/>
                    <a:pt x="6455422" y="645160"/>
                  </a:cubicBezTo>
                  <a:close/>
                </a:path>
              </a:pathLst>
            </a:custGeom>
            <a:solidFill>
              <a:srgbClr val="CE766B"/>
            </a:solidFill>
          </p:spPr>
        </p:sp>
        <p:sp>
          <p:nvSpPr>
            <p:cNvPr id="15" name="Freeform 15"/>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E8CEBD"/>
            </a:solidFill>
          </p:spPr>
        </p:sp>
      </p:grpSp>
      <p:sp>
        <p:nvSpPr>
          <p:cNvPr id="16" name="TextBox 16"/>
          <p:cNvSpPr txBox="1"/>
          <p:nvPr/>
        </p:nvSpPr>
        <p:spPr>
          <a:xfrm>
            <a:off x="973043" y="7096304"/>
            <a:ext cx="1906308" cy="561337"/>
          </a:xfrm>
          <a:prstGeom prst="rect">
            <a:avLst/>
          </a:prstGeom>
        </p:spPr>
        <p:txBody>
          <a:bodyPr lIns="0" tIns="0" rIns="0" bIns="0" rtlCol="0" anchor="t">
            <a:spAutoFit/>
          </a:bodyPr>
          <a:lstStyle/>
          <a:p>
            <a:pPr algn="ctr">
              <a:lnSpc>
                <a:spcPts val="2135"/>
              </a:lnSpc>
            </a:pPr>
            <a:r>
              <a:rPr lang="en-US" sz="1525">
                <a:solidFill>
                  <a:srgbClr val="2F1915"/>
                </a:solidFill>
                <a:latin typeface="Times New Roman Bold"/>
              </a:rPr>
              <a:t>MODEL 3</a:t>
            </a:r>
          </a:p>
          <a:p>
            <a:pPr marL="0" lvl="0" indent="0" algn="ctr">
              <a:lnSpc>
                <a:spcPts val="2135"/>
              </a:lnSpc>
              <a:spcBef>
                <a:spcPct val="0"/>
              </a:spcBef>
            </a:pPr>
            <a:r>
              <a:rPr lang="en-US" sz="1525">
                <a:solidFill>
                  <a:srgbClr val="2F1915"/>
                </a:solidFill>
                <a:latin typeface="Times New Roman Bold"/>
              </a:rPr>
              <a:t>68%</a:t>
            </a:r>
          </a:p>
        </p:txBody>
      </p:sp>
      <p:grpSp>
        <p:nvGrpSpPr>
          <p:cNvPr id="17" name="Group 17"/>
          <p:cNvGrpSpPr/>
          <p:nvPr/>
        </p:nvGrpSpPr>
        <p:grpSpPr>
          <a:xfrm>
            <a:off x="904089" y="8168601"/>
            <a:ext cx="2072696" cy="1323568"/>
            <a:chOff x="0" y="0"/>
            <a:chExt cx="5940270" cy="3821156"/>
          </a:xfrm>
        </p:grpSpPr>
        <p:sp>
          <p:nvSpPr>
            <p:cNvPr id="18" name="Freeform 18"/>
            <p:cNvSpPr/>
            <p:nvPr/>
          </p:nvSpPr>
          <p:spPr>
            <a:xfrm>
              <a:off x="0" y="218440"/>
              <a:ext cx="5939000" cy="3602716"/>
            </a:xfrm>
            <a:custGeom>
              <a:avLst/>
              <a:gdLst/>
              <a:ahLst/>
              <a:cxnLst/>
              <a:rect l="l" t="t" r="r" b="b"/>
              <a:pathLst>
                <a:path w="5939000" h="3602716">
                  <a:moveTo>
                    <a:pt x="0" y="16510"/>
                  </a:moveTo>
                  <a:cubicBezTo>
                    <a:pt x="0" y="16510"/>
                    <a:pt x="2540" y="345440"/>
                    <a:pt x="2540" y="873968"/>
                  </a:cubicBezTo>
                  <a:cubicBezTo>
                    <a:pt x="2540" y="1722328"/>
                    <a:pt x="7620" y="2421616"/>
                    <a:pt x="7620" y="2681966"/>
                  </a:cubicBezTo>
                  <a:cubicBezTo>
                    <a:pt x="7620" y="2876276"/>
                    <a:pt x="16510" y="3275056"/>
                    <a:pt x="21590" y="3466826"/>
                  </a:cubicBezTo>
                  <a:lnTo>
                    <a:pt x="130810" y="3581126"/>
                  </a:lnTo>
                  <a:cubicBezTo>
                    <a:pt x="275590" y="3588746"/>
                    <a:pt x="543560" y="3602716"/>
                    <a:pt x="793750" y="3602716"/>
                  </a:cubicBezTo>
                  <a:lnTo>
                    <a:pt x="5939000" y="3602716"/>
                  </a:lnTo>
                  <a:lnTo>
                    <a:pt x="5939000" y="758043"/>
                  </a:lnTo>
                  <a:cubicBezTo>
                    <a:pt x="5939000" y="323850"/>
                    <a:pt x="5930110" y="46990"/>
                    <a:pt x="5930110" y="46990"/>
                  </a:cubicBezTo>
                  <a:cubicBezTo>
                    <a:pt x="5775170" y="26670"/>
                    <a:pt x="5618960" y="16510"/>
                    <a:pt x="5461480" y="17780"/>
                  </a:cubicBezTo>
                  <a:cubicBezTo>
                    <a:pt x="5188430" y="17780"/>
                    <a:pt x="944880" y="22860"/>
                    <a:pt x="694690" y="13970"/>
                  </a:cubicBezTo>
                  <a:cubicBezTo>
                    <a:pt x="360680" y="0"/>
                    <a:pt x="0" y="16510"/>
                    <a:pt x="0" y="16510"/>
                  </a:cubicBezTo>
                  <a:close/>
                </a:path>
              </a:pathLst>
            </a:custGeom>
            <a:solidFill>
              <a:srgbClr val="9B6543"/>
            </a:solidFill>
          </p:spPr>
        </p:sp>
        <p:sp>
          <p:nvSpPr>
            <p:cNvPr id="19" name="Freeform 19"/>
            <p:cNvSpPr/>
            <p:nvPr/>
          </p:nvSpPr>
          <p:spPr>
            <a:xfrm>
              <a:off x="21590" y="0"/>
              <a:ext cx="5450050" cy="3800836"/>
            </a:xfrm>
            <a:custGeom>
              <a:avLst/>
              <a:gdLst/>
              <a:ahLst/>
              <a:cxnLst/>
              <a:rect l="l" t="t" r="r" b="b"/>
              <a:pathLst>
                <a:path w="5450050" h="3800836">
                  <a:moveTo>
                    <a:pt x="0" y="3686536"/>
                  </a:moveTo>
                  <a:lnTo>
                    <a:pt x="109220" y="3800836"/>
                  </a:lnTo>
                  <a:lnTo>
                    <a:pt x="123190" y="3667486"/>
                  </a:lnTo>
                  <a:lnTo>
                    <a:pt x="0" y="3686536"/>
                  </a:lnTo>
                  <a:close/>
                  <a:moveTo>
                    <a:pt x="4251170" y="106680"/>
                  </a:moveTo>
                  <a:cubicBezTo>
                    <a:pt x="4251170" y="106680"/>
                    <a:pt x="4669000" y="64770"/>
                    <a:pt x="4806160" y="55880"/>
                  </a:cubicBezTo>
                  <a:cubicBezTo>
                    <a:pt x="4943320" y="46990"/>
                    <a:pt x="5423380" y="0"/>
                    <a:pt x="5423380" y="0"/>
                  </a:cubicBezTo>
                  <a:cubicBezTo>
                    <a:pt x="5417030" y="41910"/>
                    <a:pt x="5415760" y="86360"/>
                    <a:pt x="5420840" y="128270"/>
                  </a:cubicBezTo>
                  <a:cubicBezTo>
                    <a:pt x="5427190" y="167640"/>
                    <a:pt x="5429730" y="208280"/>
                    <a:pt x="5428460" y="248920"/>
                  </a:cubicBezTo>
                  <a:lnTo>
                    <a:pt x="5450050" y="318770"/>
                  </a:lnTo>
                  <a:lnTo>
                    <a:pt x="5439890" y="419100"/>
                  </a:lnTo>
                  <a:cubicBezTo>
                    <a:pt x="5439890" y="419100"/>
                    <a:pt x="4689320" y="454660"/>
                    <a:pt x="4552160" y="471170"/>
                  </a:cubicBezTo>
                  <a:cubicBezTo>
                    <a:pt x="4415000" y="487680"/>
                    <a:pt x="4210530" y="486410"/>
                    <a:pt x="4210530" y="486410"/>
                  </a:cubicBezTo>
                  <a:cubicBezTo>
                    <a:pt x="4210530" y="486410"/>
                    <a:pt x="4202910" y="365760"/>
                    <a:pt x="4215610" y="322580"/>
                  </a:cubicBezTo>
                  <a:cubicBezTo>
                    <a:pt x="4225770" y="288290"/>
                    <a:pt x="4229580" y="251460"/>
                    <a:pt x="4224500" y="214630"/>
                  </a:cubicBezTo>
                  <a:cubicBezTo>
                    <a:pt x="4224500" y="186690"/>
                    <a:pt x="4251170" y="106680"/>
                    <a:pt x="4251170" y="106680"/>
                  </a:cubicBezTo>
                  <a:close/>
                </a:path>
              </a:pathLst>
            </a:custGeom>
            <a:solidFill>
              <a:srgbClr val="E8CEBD"/>
            </a:solidFill>
          </p:spPr>
        </p:sp>
      </p:grpSp>
      <p:sp>
        <p:nvSpPr>
          <p:cNvPr id="20" name="TextBox 20"/>
          <p:cNvSpPr txBox="1"/>
          <p:nvPr/>
        </p:nvSpPr>
        <p:spPr>
          <a:xfrm>
            <a:off x="987283" y="8513298"/>
            <a:ext cx="1892067" cy="827913"/>
          </a:xfrm>
          <a:prstGeom prst="rect">
            <a:avLst/>
          </a:prstGeom>
        </p:spPr>
        <p:txBody>
          <a:bodyPr lIns="0" tIns="0" rIns="0" bIns="0" rtlCol="0" anchor="t">
            <a:spAutoFit/>
          </a:bodyPr>
          <a:lstStyle/>
          <a:p>
            <a:pPr algn="ctr">
              <a:lnSpc>
                <a:spcPts val="2142"/>
              </a:lnSpc>
            </a:pPr>
            <a:r>
              <a:rPr lang="en-US" sz="1530">
                <a:solidFill>
                  <a:srgbClr val="2F1915"/>
                </a:solidFill>
                <a:latin typeface="Times New Roman Bold"/>
              </a:rPr>
              <a:t>COMBINED MODELS</a:t>
            </a:r>
          </a:p>
          <a:p>
            <a:pPr marL="0" lvl="0" indent="0" algn="ctr">
              <a:lnSpc>
                <a:spcPts val="2142"/>
              </a:lnSpc>
              <a:spcBef>
                <a:spcPct val="0"/>
              </a:spcBef>
            </a:pPr>
            <a:r>
              <a:rPr lang="en-US" sz="1530">
                <a:solidFill>
                  <a:srgbClr val="2F1915"/>
                </a:solidFill>
                <a:latin typeface="Times New Roman Bold"/>
              </a:rPr>
              <a:t>69%</a:t>
            </a:r>
          </a:p>
        </p:txBody>
      </p:sp>
      <p:grpSp>
        <p:nvGrpSpPr>
          <p:cNvPr id="21" name="Group 21"/>
          <p:cNvGrpSpPr/>
          <p:nvPr/>
        </p:nvGrpSpPr>
        <p:grpSpPr>
          <a:xfrm>
            <a:off x="6417210" y="5680538"/>
            <a:ext cx="5453580" cy="4276133"/>
            <a:chOff x="0" y="0"/>
            <a:chExt cx="1436334" cy="1126224"/>
          </a:xfrm>
        </p:grpSpPr>
        <p:sp>
          <p:nvSpPr>
            <p:cNvPr id="22" name="Freeform 22"/>
            <p:cNvSpPr/>
            <p:nvPr/>
          </p:nvSpPr>
          <p:spPr>
            <a:xfrm>
              <a:off x="0" y="0"/>
              <a:ext cx="1436334" cy="1126224"/>
            </a:xfrm>
            <a:custGeom>
              <a:avLst/>
              <a:gdLst/>
              <a:ahLst/>
              <a:cxnLst/>
              <a:rect l="l" t="t" r="r" b="b"/>
              <a:pathLst>
                <a:path w="1436334" h="1126224">
                  <a:moveTo>
                    <a:pt x="0" y="0"/>
                  </a:moveTo>
                  <a:lnTo>
                    <a:pt x="1436334" y="0"/>
                  </a:lnTo>
                  <a:lnTo>
                    <a:pt x="1436334" y="1126224"/>
                  </a:lnTo>
                  <a:lnTo>
                    <a:pt x="0" y="1126224"/>
                  </a:lnTo>
                  <a:close/>
                </a:path>
              </a:pathLst>
            </a:custGeom>
            <a:solidFill>
              <a:srgbClr val="CE766B">
                <a:alpha val="76863"/>
              </a:srgbClr>
            </a:solidFill>
          </p:spPr>
        </p:sp>
        <p:sp>
          <p:nvSpPr>
            <p:cNvPr id="23" name="TextBox 23"/>
            <p:cNvSpPr txBox="1"/>
            <p:nvPr/>
          </p:nvSpPr>
          <p:spPr>
            <a:xfrm>
              <a:off x="0" y="-57150"/>
              <a:ext cx="1436334" cy="1183374"/>
            </a:xfrm>
            <a:prstGeom prst="rect">
              <a:avLst/>
            </a:prstGeom>
          </p:spPr>
          <p:txBody>
            <a:bodyPr lIns="50800" tIns="50800" rIns="50800" bIns="50800" rtlCol="0" anchor="ctr"/>
            <a:lstStyle/>
            <a:p>
              <a:pPr algn="ctr">
                <a:lnSpc>
                  <a:spcPts val="3299"/>
                </a:lnSpc>
              </a:pPr>
              <a:endParaRPr/>
            </a:p>
          </p:txBody>
        </p:sp>
      </p:grpSp>
      <p:sp>
        <p:nvSpPr>
          <p:cNvPr id="24" name="Freeform 24"/>
          <p:cNvSpPr/>
          <p:nvPr/>
        </p:nvSpPr>
        <p:spPr>
          <a:xfrm>
            <a:off x="6612389" y="5873473"/>
            <a:ext cx="5043023" cy="3842854"/>
          </a:xfrm>
          <a:custGeom>
            <a:avLst/>
            <a:gdLst/>
            <a:ahLst/>
            <a:cxnLst/>
            <a:rect l="l" t="t" r="r" b="b"/>
            <a:pathLst>
              <a:path w="5043023" h="3842854">
                <a:moveTo>
                  <a:pt x="0" y="0"/>
                </a:moveTo>
                <a:lnTo>
                  <a:pt x="5043023" y="0"/>
                </a:lnTo>
                <a:lnTo>
                  <a:pt x="5043023" y="3842853"/>
                </a:lnTo>
                <a:lnTo>
                  <a:pt x="0" y="3842853"/>
                </a:lnTo>
                <a:lnTo>
                  <a:pt x="0" y="0"/>
                </a:lnTo>
                <a:close/>
              </a:path>
            </a:pathLst>
          </a:custGeom>
          <a:blipFill>
            <a:blip r:embed="rId2"/>
            <a:stretch>
              <a:fillRect l="-417" t="-6006" r="-417"/>
            </a:stretch>
          </a:blipFill>
        </p:spPr>
      </p:sp>
      <p:grpSp>
        <p:nvGrpSpPr>
          <p:cNvPr id="25" name="Group 25"/>
          <p:cNvGrpSpPr/>
          <p:nvPr/>
        </p:nvGrpSpPr>
        <p:grpSpPr>
          <a:xfrm>
            <a:off x="6448909" y="1196717"/>
            <a:ext cx="5421881" cy="4276133"/>
            <a:chOff x="0" y="0"/>
            <a:chExt cx="1461028" cy="1152284"/>
          </a:xfrm>
        </p:grpSpPr>
        <p:sp>
          <p:nvSpPr>
            <p:cNvPr id="26" name="Freeform 26"/>
            <p:cNvSpPr/>
            <p:nvPr/>
          </p:nvSpPr>
          <p:spPr>
            <a:xfrm>
              <a:off x="0" y="0"/>
              <a:ext cx="1461028" cy="1152284"/>
            </a:xfrm>
            <a:custGeom>
              <a:avLst/>
              <a:gdLst/>
              <a:ahLst/>
              <a:cxnLst/>
              <a:rect l="l" t="t" r="r" b="b"/>
              <a:pathLst>
                <a:path w="1461028" h="1152284">
                  <a:moveTo>
                    <a:pt x="0" y="0"/>
                  </a:moveTo>
                  <a:lnTo>
                    <a:pt x="1461028" y="0"/>
                  </a:lnTo>
                  <a:lnTo>
                    <a:pt x="1461028" y="1152284"/>
                  </a:lnTo>
                  <a:lnTo>
                    <a:pt x="0" y="1152284"/>
                  </a:lnTo>
                  <a:close/>
                </a:path>
              </a:pathLst>
            </a:custGeom>
            <a:solidFill>
              <a:srgbClr val="C06E45">
                <a:alpha val="76863"/>
              </a:srgbClr>
            </a:solidFill>
          </p:spPr>
        </p:sp>
        <p:sp>
          <p:nvSpPr>
            <p:cNvPr id="27" name="TextBox 27"/>
            <p:cNvSpPr txBox="1"/>
            <p:nvPr/>
          </p:nvSpPr>
          <p:spPr>
            <a:xfrm>
              <a:off x="0" y="-57150"/>
              <a:ext cx="1461028" cy="1209434"/>
            </a:xfrm>
            <a:prstGeom prst="rect">
              <a:avLst/>
            </a:prstGeom>
          </p:spPr>
          <p:txBody>
            <a:bodyPr lIns="50800" tIns="50800" rIns="50800" bIns="50800" rtlCol="0" anchor="ctr"/>
            <a:lstStyle/>
            <a:p>
              <a:pPr algn="ctr">
                <a:lnSpc>
                  <a:spcPts val="3299"/>
                </a:lnSpc>
              </a:pPr>
              <a:endParaRPr/>
            </a:p>
          </p:txBody>
        </p:sp>
      </p:grpSp>
      <p:sp>
        <p:nvSpPr>
          <p:cNvPr id="28" name="Freeform 28"/>
          <p:cNvSpPr/>
          <p:nvPr/>
        </p:nvSpPr>
        <p:spPr>
          <a:xfrm>
            <a:off x="6632233" y="1373004"/>
            <a:ext cx="5036184" cy="3923560"/>
          </a:xfrm>
          <a:custGeom>
            <a:avLst/>
            <a:gdLst/>
            <a:ahLst/>
            <a:cxnLst/>
            <a:rect l="l" t="t" r="r" b="b"/>
            <a:pathLst>
              <a:path w="5036184" h="3923560">
                <a:moveTo>
                  <a:pt x="0" y="0"/>
                </a:moveTo>
                <a:lnTo>
                  <a:pt x="5036183" y="0"/>
                </a:lnTo>
                <a:lnTo>
                  <a:pt x="5036183" y="3923560"/>
                </a:lnTo>
                <a:lnTo>
                  <a:pt x="0" y="3923560"/>
                </a:lnTo>
                <a:lnTo>
                  <a:pt x="0" y="0"/>
                </a:lnTo>
                <a:close/>
              </a:path>
            </a:pathLst>
          </a:custGeom>
          <a:blipFill>
            <a:blip r:embed="rId3"/>
            <a:stretch>
              <a:fillRect l="-1493" t="-5228" r="-417"/>
            </a:stretch>
          </a:blipFill>
        </p:spPr>
      </p:sp>
      <p:grpSp>
        <p:nvGrpSpPr>
          <p:cNvPr id="29" name="Group 29"/>
          <p:cNvGrpSpPr/>
          <p:nvPr/>
        </p:nvGrpSpPr>
        <p:grpSpPr>
          <a:xfrm>
            <a:off x="12552677" y="1196717"/>
            <a:ext cx="5508953" cy="4276133"/>
            <a:chOff x="0" y="0"/>
            <a:chExt cx="1484491" cy="1152284"/>
          </a:xfrm>
        </p:grpSpPr>
        <p:sp>
          <p:nvSpPr>
            <p:cNvPr id="30" name="Freeform 30"/>
            <p:cNvSpPr/>
            <p:nvPr/>
          </p:nvSpPr>
          <p:spPr>
            <a:xfrm>
              <a:off x="0" y="0"/>
              <a:ext cx="1484491" cy="1152284"/>
            </a:xfrm>
            <a:custGeom>
              <a:avLst/>
              <a:gdLst/>
              <a:ahLst/>
              <a:cxnLst/>
              <a:rect l="l" t="t" r="r" b="b"/>
              <a:pathLst>
                <a:path w="1484491" h="1152284">
                  <a:moveTo>
                    <a:pt x="0" y="0"/>
                  </a:moveTo>
                  <a:lnTo>
                    <a:pt x="1484491" y="0"/>
                  </a:lnTo>
                  <a:lnTo>
                    <a:pt x="1484491" y="1152284"/>
                  </a:lnTo>
                  <a:lnTo>
                    <a:pt x="0" y="1152284"/>
                  </a:lnTo>
                  <a:close/>
                </a:path>
              </a:pathLst>
            </a:custGeom>
            <a:solidFill>
              <a:srgbClr val="BEA595">
                <a:alpha val="76863"/>
              </a:srgbClr>
            </a:solidFill>
          </p:spPr>
        </p:sp>
        <p:sp>
          <p:nvSpPr>
            <p:cNvPr id="31" name="TextBox 31"/>
            <p:cNvSpPr txBox="1"/>
            <p:nvPr/>
          </p:nvSpPr>
          <p:spPr>
            <a:xfrm>
              <a:off x="0" y="-57150"/>
              <a:ext cx="1484491" cy="1209434"/>
            </a:xfrm>
            <a:prstGeom prst="rect">
              <a:avLst/>
            </a:prstGeom>
          </p:spPr>
          <p:txBody>
            <a:bodyPr lIns="50800" tIns="50800" rIns="50800" bIns="50800" rtlCol="0" anchor="ctr"/>
            <a:lstStyle/>
            <a:p>
              <a:pPr algn="ctr">
                <a:lnSpc>
                  <a:spcPts val="3299"/>
                </a:lnSpc>
              </a:pPr>
              <a:endParaRPr/>
            </a:p>
          </p:txBody>
        </p:sp>
      </p:grpSp>
      <p:sp>
        <p:nvSpPr>
          <p:cNvPr id="32" name="Freeform 32"/>
          <p:cNvSpPr/>
          <p:nvPr/>
        </p:nvSpPr>
        <p:spPr>
          <a:xfrm>
            <a:off x="12761148" y="1439617"/>
            <a:ext cx="5092010" cy="3847422"/>
          </a:xfrm>
          <a:custGeom>
            <a:avLst/>
            <a:gdLst/>
            <a:ahLst/>
            <a:cxnLst/>
            <a:rect l="l" t="t" r="r" b="b"/>
            <a:pathLst>
              <a:path w="5092010" h="3847422">
                <a:moveTo>
                  <a:pt x="0" y="0"/>
                </a:moveTo>
                <a:lnTo>
                  <a:pt x="5092010" y="0"/>
                </a:lnTo>
                <a:lnTo>
                  <a:pt x="5092010" y="3847422"/>
                </a:lnTo>
                <a:lnTo>
                  <a:pt x="0" y="3847422"/>
                </a:lnTo>
                <a:lnTo>
                  <a:pt x="0" y="0"/>
                </a:lnTo>
                <a:close/>
              </a:path>
            </a:pathLst>
          </a:custGeom>
          <a:blipFill>
            <a:blip r:embed="rId4"/>
            <a:stretch>
              <a:fillRect t="-5374" b="-651"/>
            </a:stretch>
          </a:blipFill>
        </p:spPr>
      </p:sp>
      <p:grpSp>
        <p:nvGrpSpPr>
          <p:cNvPr id="33" name="Group 33"/>
          <p:cNvGrpSpPr/>
          <p:nvPr/>
        </p:nvGrpSpPr>
        <p:grpSpPr>
          <a:xfrm>
            <a:off x="12552677" y="5680538"/>
            <a:ext cx="5508953" cy="4276133"/>
            <a:chOff x="0" y="0"/>
            <a:chExt cx="1484491" cy="1152284"/>
          </a:xfrm>
        </p:grpSpPr>
        <p:sp>
          <p:nvSpPr>
            <p:cNvPr id="34" name="Freeform 34"/>
            <p:cNvSpPr/>
            <p:nvPr/>
          </p:nvSpPr>
          <p:spPr>
            <a:xfrm>
              <a:off x="0" y="0"/>
              <a:ext cx="1484491" cy="1152284"/>
            </a:xfrm>
            <a:custGeom>
              <a:avLst/>
              <a:gdLst/>
              <a:ahLst/>
              <a:cxnLst/>
              <a:rect l="l" t="t" r="r" b="b"/>
              <a:pathLst>
                <a:path w="1484491" h="1152284">
                  <a:moveTo>
                    <a:pt x="0" y="0"/>
                  </a:moveTo>
                  <a:lnTo>
                    <a:pt x="1484491" y="0"/>
                  </a:lnTo>
                  <a:lnTo>
                    <a:pt x="1484491" y="1152284"/>
                  </a:lnTo>
                  <a:lnTo>
                    <a:pt x="0" y="1152284"/>
                  </a:lnTo>
                  <a:close/>
                </a:path>
              </a:pathLst>
            </a:custGeom>
            <a:solidFill>
              <a:srgbClr val="9B6543">
                <a:alpha val="76863"/>
              </a:srgbClr>
            </a:solidFill>
          </p:spPr>
        </p:sp>
        <p:sp>
          <p:nvSpPr>
            <p:cNvPr id="35" name="TextBox 35"/>
            <p:cNvSpPr txBox="1"/>
            <p:nvPr/>
          </p:nvSpPr>
          <p:spPr>
            <a:xfrm>
              <a:off x="0" y="-57150"/>
              <a:ext cx="1484491" cy="1209434"/>
            </a:xfrm>
            <a:prstGeom prst="rect">
              <a:avLst/>
            </a:prstGeom>
          </p:spPr>
          <p:txBody>
            <a:bodyPr lIns="50800" tIns="50800" rIns="50800" bIns="50800" rtlCol="0" anchor="ctr"/>
            <a:lstStyle/>
            <a:p>
              <a:pPr algn="ctr">
                <a:lnSpc>
                  <a:spcPts val="3299"/>
                </a:lnSpc>
              </a:pPr>
              <a:endParaRPr/>
            </a:p>
          </p:txBody>
        </p:sp>
      </p:grpSp>
      <p:sp>
        <p:nvSpPr>
          <p:cNvPr id="36" name="Freeform 36"/>
          <p:cNvSpPr/>
          <p:nvPr/>
        </p:nvSpPr>
        <p:spPr>
          <a:xfrm>
            <a:off x="12787335" y="5906478"/>
            <a:ext cx="5022874" cy="3863806"/>
          </a:xfrm>
          <a:custGeom>
            <a:avLst/>
            <a:gdLst/>
            <a:ahLst/>
            <a:cxnLst/>
            <a:rect l="l" t="t" r="r" b="b"/>
            <a:pathLst>
              <a:path w="5022874" h="3863806">
                <a:moveTo>
                  <a:pt x="0" y="0"/>
                </a:moveTo>
                <a:lnTo>
                  <a:pt x="5022874" y="0"/>
                </a:lnTo>
                <a:lnTo>
                  <a:pt x="5022874" y="3863805"/>
                </a:lnTo>
                <a:lnTo>
                  <a:pt x="0" y="3863805"/>
                </a:lnTo>
                <a:lnTo>
                  <a:pt x="0" y="0"/>
                </a:lnTo>
                <a:close/>
              </a:path>
            </a:pathLst>
          </a:custGeom>
          <a:blipFill>
            <a:blip r:embed="rId5"/>
            <a:stretch>
              <a:fillRect l="-417" t="-4674" r="-417"/>
            </a:stretch>
          </a:blipFill>
        </p:spPr>
      </p:sp>
      <p:sp>
        <p:nvSpPr>
          <p:cNvPr id="37" name="TextBox 37"/>
          <p:cNvSpPr txBox="1"/>
          <p:nvPr/>
        </p:nvSpPr>
        <p:spPr>
          <a:xfrm>
            <a:off x="368976" y="396683"/>
            <a:ext cx="6462682" cy="688532"/>
          </a:xfrm>
          <a:prstGeom prst="rect">
            <a:avLst/>
          </a:prstGeom>
        </p:spPr>
        <p:txBody>
          <a:bodyPr lIns="0" tIns="0" rIns="0" bIns="0" rtlCol="0" anchor="t">
            <a:spAutoFit/>
          </a:bodyPr>
          <a:lstStyle/>
          <a:p>
            <a:pPr marL="0" lvl="0" indent="0" algn="l">
              <a:lnSpc>
                <a:spcPts val="5624"/>
              </a:lnSpc>
              <a:spcBef>
                <a:spcPct val="0"/>
              </a:spcBef>
            </a:pPr>
            <a:r>
              <a:rPr lang="en-US" sz="4017">
                <a:solidFill>
                  <a:srgbClr val="722D18"/>
                </a:solidFill>
                <a:latin typeface="Tenor Sans"/>
              </a:rPr>
              <a:t>EVALUATION METRICS</a:t>
            </a:r>
          </a:p>
        </p:txBody>
      </p:sp>
      <p:sp>
        <p:nvSpPr>
          <p:cNvPr id="38" name="TextBox 38"/>
          <p:cNvSpPr txBox="1"/>
          <p:nvPr/>
        </p:nvSpPr>
        <p:spPr>
          <a:xfrm>
            <a:off x="904089" y="2061549"/>
            <a:ext cx="4837069" cy="970328"/>
          </a:xfrm>
          <a:prstGeom prst="rect">
            <a:avLst/>
          </a:prstGeom>
        </p:spPr>
        <p:txBody>
          <a:bodyPr lIns="0" tIns="0" rIns="0" bIns="0" rtlCol="0" anchor="t">
            <a:spAutoFit/>
          </a:bodyPr>
          <a:lstStyle/>
          <a:p>
            <a:pPr marL="0" lvl="0" indent="0" algn="l">
              <a:lnSpc>
                <a:spcPts val="3742"/>
              </a:lnSpc>
              <a:spcBef>
                <a:spcPct val="0"/>
              </a:spcBef>
            </a:pPr>
            <a:r>
              <a:rPr lang="en-US" sz="2673" u="sng">
                <a:solidFill>
                  <a:srgbClr val="5B331A"/>
                </a:solidFill>
                <a:latin typeface="Times New Roman Bold"/>
              </a:rPr>
              <a:t>ACCURACY OF EACH MODEL</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B4922"/>
        </a:solidFill>
        <a:effectLst/>
      </p:bgPr>
    </p:bg>
    <p:spTree>
      <p:nvGrpSpPr>
        <p:cNvPr id="1" name=""/>
        <p:cNvGrpSpPr/>
        <p:nvPr/>
      </p:nvGrpSpPr>
      <p:grpSpPr>
        <a:xfrm>
          <a:off x="0" y="0"/>
          <a:ext cx="0" cy="0"/>
          <a:chOff x="0" y="0"/>
          <a:chExt cx="0" cy="0"/>
        </a:xfrm>
      </p:grpSpPr>
      <p:grpSp>
        <p:nvGrpSpPr>
          <p:cNvPr id="2" name="Group 2"/>
          <p:cNvGrpSpPr/>
          <p:nvPr/>
        </p:nvGrpSpPr>
        <p:grpSpPr>
          <a:xfrm>
            <a:off x="11468100" y="0"/>
            <a:ext cx="6819900" cy="5143500"/>
            <a:chOff x="0" y="0"/>
            <a:chExt cx="9093200" cy="6858000"/>
          </a:xfrm>
        </p:grpSpPr>
        <p:pic>
          <p:nvPicPr>
            <p:cNvPr id="3" name="Picture 3"/>
            <p:cNvPicPr>
              <a:picLocks noChangeAspect="1"/>
            </p:cNvPicPr>
            <p:nvPr/>
          </p:nvPicPr>
          <p:blipFill>
            <a:blip r:embed="rId2"/>
            <a:srcRect l="10234" r="10234"/>
            <a:stretch>
              <a:fillRect/>
            </a:stretch>
          </p:blipFill>
          <p:spPr>
            <a:xfrm>
              <a:off x="0" y="0"/>
              <a:ext cx="9093200" cy="6858000"/>
            </a:xfrm>
            <a:prstGeom prst="rect">
              <a:avLst/>
            </a:prstGeom>
          </p:spPr>
        </p:pic>
      </p:grpSp>
      <p:grpSp>
        <p:nvGrpSpPr>
          <p:cNvPr id="4" name="Group 4"/>
          <p:cNvGrpSpPr/>
          <p:nvPr/>
        </p:nvGrpSpPr>
        <p:grpSpPr>
          <a:xfrm>
            <a:off x="-411906" y="-386200"/>
            <a:ext cx="11880006" cy="7986824"/>
            <a:chOff x="0" y="0"/>
            <a:chExt cx="3128891" cy="2103526"/>
          </a:xfrm>
        </p:grpSpPr>
        <p:sp>
          <p:nvSpPr>
            <p:cNvPr id="5" name="Freeform 5"/>
            <p:cNvSpPr/>
            <p:nvPr/>
          </p:nvSpPr>
          <p:spPr>
            <a:xfrm>
              <a:off x="0" y="0"/>
              <a:ext cx="3128891" cy="2103526"/>
            </a:xfrm>
            <a:custGeom>
              <a:avLst/>
              <a:gdLst/>
              <a:ahLst/>
              <a:cxnLst/>
              <a:rect l="l" t="t" r="r" b="b"/>
              <a:pathLst>
                <a:path w="3128891" h="2103526">
                  <a:moveTo>
                    <a:pt x="0" y="0"/>
                  </a:moveTo>
                  <a:lnTo>
                    <a:pt x="3128891" y="0"/>
                  </a:lnTo>
                  <a:lnTo>
                    <a:pt x="3128891" y="2103526"/>
                  </a:lnTo>
                  <a:lnTo>
                    <a:pt x="0" y="2103526"/>
                  </a:lnTo>
                  <a:close/>
                </a:path>
              </a:pathLst>
            </a:custGeom>
            <a:solidFill>
              <a:srgbClr val="D8A790"/>
            </a:solidFill>
          </p:spPr>
        </p:sp>
        <p:sp>
          <p:nvSpPr>
            <p:cNvPr id="6" name="TextBox 6"/>
            <p:cNvSpPr txBox="1"/>
            <p:nvPr/>
          </p:nvSpPr>
          <p:spPr>
            <a:xfrm>
              <a:off x="0" y="-28575"/>
              <a:ext cx="3128891" cy="213210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5739562" y="4800375"/>
            <a:ext cx="4457925" cy="4457925"/>
          </a:xfrm>
          <a:custGeom>
            <a:avLst/>
            <a:gdLst/>
            <a:ahLst/>
            <a:cxnLst/>
            <a:rect l="l" t="t" r="r" b="b"/>
            <a:pathLst>
              <a:path w="4457925" h="4457925">
                <a:moveTo>
                  <a:pt x="0" y="0"/>
                </a:moveTo>
                <a:lnTo>
                  <a:pt x="4457924" y="0"/>
                </a:lnTo>
                <a:lnTo>
                  <a:pt x="4457924" y="4457925"/>
                </a:lnTo>
                <a:lnTo>
                  <a:pt x="0" y="4457925"/>
                </a:lnTo>
                <a:lnTo>
                  <a:pt x="0" y="0"/>
                </a:lnTo>
                <a:close/>
              </a:path>
            </a:pathLst>
          </a:custGeom>
          <a:blipFill>
            <a:blip r:embed="rId3">
              <a:alphaModFix amt="25000"/>
              <a:extLst>
                <a:ext uri="{96DAC541-7B7A-43D3-8B79-37D633B846F1}">
                  <asvg:svgBlip xmlns:asvg="http://schemas.microsoft.com/office/drawing/2016/SVG/main" xmlns="" r:embed="rId4"/>
                </a:ext>
              </a:extLst>
            </a:blip>
            <a:stretch>
              <a:fillRect/>
            </a:stretch>
          </a:blipFill>
        </p:spPr>
      </p:sp>
      <p:sp>
        <p:nvSpPr>
          <p:cNvPr id="8" name="Freeform 8"/>
          <p:cNvSpPr/>
          <p:nvPr/>
        </p:nvSpPr>
        <p:spPr>
          <a:xfrm>
            <a:off x="12801375" y="4800375"/>
            <a:ext cx="4457925" cy="4457925"/>
          </a:xfrm>
          <a:custGeom>
            <a:avLst/>
            <a:gdLst/>
            <a:ahLst/>
            <a:cxnLst/>
            <a:rect l="l" t="t" r="r" b="b"/>
            <a:pathLst>
              <a:path w="4457925" h="4457925">
                <a:moveTo>
                  <a:pt x="0" y="0"/>
                </a:moveTo>
                <a:lnTo>
                  <a:pt x="4457925" y="0"/>
                </a:lnTo>
                <a:lnTo>
                  <a:pt x="4457925" y="4457925"/>
                </a:lnTo>
                <a:lnTo>
                  <a:pt x="0" y="4457925"/>
                </a:lnTo>
                <a:lnTo>
                  <a:pt x="0" y="0"/>
                </a:lnTo>
                <a:close/>
              </a:path>
            </a:pathLst>
          </a:custGeom>
          <a:blipFill>
            <a:blip r:embed="rId3">
              <a:alphaModFix amt="25000"/>
              <a:extLst>
                <a:ext uri="{96DAC541-7B7A-43D3-8B79-37D633B846F1}">
                  <asvg:svgBlip xmlns:asvg="http://schemas.microsoft.com/office/drawing/2016/SVG/main" xmlns="" r:embed="rId4"/>
                </a:ext>
              </a:extLst>
            </a:blip>
            <a:stretch>
              <a:fillRect/>
            </a:stretch>
          </a:blipFill>
        </p:spPr>
      </p:sp>
      <p:sp>
        <p:nvSpPr>
          <p:cNvPr id="9" name="Freeform 9"/>
          <p:cNvSpPr/>
          <p:nvPr/>
        </p:nvSpPr>
        <p:spPr>
          <a:xfrm>
            <a:off x="9270469" y="4800375"/>
            <a:ext cx="4457925" cy="4457925"/>
          </a:xfrm>
          <a:custGeom>
            <a:avLst/>
            <a:gdLst/>
            <a:ahLst/>
            <a:cxnLst/>
            <a:rect l="l" t="t" r="r" b="b"/>
            <a:pathLst>
              <a:path w="4457925" h="4457925">
                <a:moveTo>
                  <a:pt x="0" y="0"/>
                </a:moveTo>
                <a:lnTo>
                  <a:pt x="4457924" y="0"/>
                </a:lnTo>
                <a:lnTo>
                  <a:pt x="4457924" y="4457925"/>
                </a:lnTo>
                <a:lnTo>
                  <a:pt x="0" y="4457925"/>
                </a:lnTo>
                <a:lnTo>
                  <a:pt x="0" y="0"/>
                </a:lnTo>
                <a:close/>
              </a:path>
            </a:pathLst>
          </a:custGeom>
          <a:blipFill>
            <a:blip r:embed="rId3">
              <a:alphaModFix amt="25000"/>
              <a:extLst>
                <a:ext uri="{96DAC541-7B7A-43D3-8B79-37D633B846F1}">
                  <asvg:svgBlip xmlns:asvg="http://schemas.microsoft.com/office/drawing/2016/SVG/main" xmlns="" r:embed="rId4"/>
                </a:ext>
              </a:extLst>
            </a:blip>
            <a:stretch>
              <a:fillRect/>
            </a:stretch>
          </a:blipFill>
        </p:spPr>
      </p:sp>
      <p:sp>
        <p:nvSpPr>
          <p:cNvPr id="10" name="Freeform 10"/>
          <p:cNvSpPr/>
          <p:nvPr/>
        </p:nvSpPr>
        <p:spPr>
          <a:xfrm>
            <a:off x="-2363518" y="-1554570"/>
            <a:ext cx="3543485" cy="3547919"/>
          </a:xfrm>
          <a:custGeom>
            <a:avLst/>
            <a:gdLst/>
            <a:ahLst/>
            <a:cxnLst/>
            <a:rect l="l" t="t" r="r" b="b"/>
            <a:pathLst>
              <a:path w="3543485" h="3547919">
                <a:moveTo>
                  <a:pt x="0" y="0"/>
                </a:moveTo>
                <a:lnTo>
                  <a:pt x="3543485" y="0"/>
                </a:lnTo>
                <a:lnTo>
                  <a:pt x="3543485" y="3547919"/>
                </a:lnTo>
                <a:lnTo>
                  <a:pt x="0" y="35479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TextBox 11"/>
          <p:cNvSpPr txBox="1"/>
          <p:nvPr/>
        </p:nvSpPr>
        <p:spPr>
          <a:xfrm>
            <a:off x="691983" y="1575845"/>
            <a:ext cx="7860880" cy="1384777"/>
          </a:xfrm>
          <a:prstGeom prst="rect">
            <a:avLst/>
          </a:prstGeom>
        </p:spPr>
        <p:txBody>
          <a:bodyPr lIns="0" tIns="0" rIns="0" bIns="0" rtlCol="0" anchor="t">
            <a:spAutoFit/>
          </a:bodyPr>
          <a:lstStyle/>
          <a:p>
            <a:pPr algn="l">
              <a:lnSpc>
                <a:spcPts val="10439"/>
              </a:lnSpc>
            </a:pPr>
            <a:r>
              <a:rPr lang="en-US" sz="9848" spc="-196">
                <a:solidFill>
                  <a:srgbClr val="764B36"/>
                </a:solidFill>
                <a:latin typeface="Tenor Sans"/>
              </a:rPr>
              <a:t>Tech Stack</a:t>
            </a:r>
          </a:p>
        </p:txBody>
      </p:sp>
      <p:sp>
        <p:nvSpPr>
          <p:cNvPr id="12" name="Freeform 12"/>
          <p:cNvSpPr/>
          <p:nvPr/>
        </p:nvSpPr>
        <p:spPr>
          <a:xfrm>
            <a:off x="7538189" y="1461545"/>
            <a:ext cx="860670" cy="380896"/>
          </a:xfrm>
          <a:custGeom>
            <a:avLst/>
            <a:gdLst/>
            <a:ahLst/>
            <a:cxnLst/>
            <a:rect l="l" t="t" r="r" b="b"/>
            <a:pathLst>
              <a:path w="860670" h="380896">
                <a:moveTo>
                  <a:pt x="0" y="0"/>
                </a:moveTo>
                <a:lnTo>
                  <a:pt x="860670" y="0"/>
                </a:lnTo>
                <a:lnTo>
                  <a:pt x="860670" y="380897"/>
                </a:lnTo>
                <a:lnTo>
                  <a:pt x="0" y="380897"/>
                </a:lnTo>
                <a:lnTo>
                  <a:pt x="0" y="0"/>
                </a:lnTo>
                <a:close/>
              </a:path>
            </a:pathLst>
          </a:custGeom>
          <a:blipFill>
            <a:blip r:embed="rId7">
              <a:extLst>
                <a:ext uri="{96DAC541-7B7A-43D3-8B79-37D633B846F1}">
                  <asvg:svgBlip xmlns:asvg="http://schemas.microsoft.com/office/drawing/2016/SVG/main" xmlns="" r:embed="rId8"/>
                </a:ext>
              </a:extLst>
            </a:blip>
            <a:stretch>
              <a:fillRect r="-18307" b="-41349"/>
            </a:stretch>
          </a:blipFill>
        </p:spPr>
      </p:sp>
      <p:sp>
        <p:nvSpPr>
          <p:cNvPr id="13" name="Freeform 13"/>
          <p:cNvSpPr/>
          <p:nvPr/>
        </p:nvSpPr>
        <p:spPr>
          <a:xfrm>
            <a:off x="8906658" y="2991474"/>
            <a:ext cx="935097" cy="268840"/>
          </a:xfrm>
          <a:custGeom>
            <a:avLst/>
            <a:gdLst/>
            <a:ahLst/>
            <a:cxnLst/>
            <a:rect l="l" t="t" r="r" b="b"/>
            <a:pathLst>
              <a:path w="935097" h="268840">
                <a:moveTo>
                  <a:pt x="0" y="0"/>
                </a:moveTo>
                <a:lnTo>
                  <a:pt x="935097" y="0"/>
                </a:lnTo>
                <a:lnTo>
                  <a:pt x="935097" y="268841"/>
                </a:lnTo>
                <a:lnTo>
                  <a:pt x="0" y="26884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4" name="Freeform 14"/>
          <p:cNvSpPr/>
          <p:nvPr/>
        </p:nvSpPr>
        <p:spPr>
          <a:xfrm>
            <a:off x="7117041" y="4254094"/>
            <a:ext cx="499502" cy="432694"/>
          </a:xfrm>
          <a:custGeom>
            <a:avLst/>
            <a:gdLst/>
            <a:ahLst/>
            <a:cxnLst/>
            <a:rect l="l" t="t" r="r" b="b"/>
            <a:pathLst>
              <a:path w="499502" h="432694">
                <a:moveTo>
                  <a:pt x="0" y="0"/>
                </a:moveTo>
                <a:lnTo>
                  <a:pt x="499502" y="0"/>
                </a:lnTo>
                <a:lnTo>
                  <a:pt x="499502" y="432694"/>
                </a:lnTo>
                <a:lnTo>
                  <a:pt x="0" y="43269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5" name="Freeform 15"/>
          <p:cNvSpPr/>
          <p:nvPr/>
        </p:nvSpPr>
        <p:spPr>
          <a:xfrm flipV="1">
            <a:off x="16759798" y="9258300"/>
            <a:ext cx="499502" cy="432694"/>
          </a:xfrm>
          <a:custGeom>
            <a:avLst/>
            <a:gdLst/>
            <a:ahLst/>
            <a:cxnLst/>
            <a:rect l="l" t="t" r="r" b="b"/>
            <a:pathLst>
              <a:path w="499502" h="432694">
                <a:moveTo>
                  <a:pt x="0" y="432694"/>
                </a:moveTo>
                <a:lnTo>
                  <a:pt x="499502" y="432694"/>
                </a:lnTo>
                <a:lnTo>
                  <a:pt x="499502" y="0"/>
                </a:lnTo>
                <a:lnTo>
                  <a:pt x="0" y="0"/>
                </a:lnTo>
                <a:lnTo>
                  <a:pt x="0" y="432694"/>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16" name="Group 16"/>
          <p:cNvGrpSpPr/>
          <p:nvPr/>
        </p:nvGrpSpPr>
        <p:grpSpPr>
          <a:xfrm>
            <a:off x="170665" y="5771989"/>
            <a:ext cx="2613119" cy="2569601"/>
            <a:chOff x="0" y="0"/>
            <a:chExt cx="790912" cy="777741"/>
          </a:xfrm>
        </p:grpSpPr>
        <p:sp>
          <p:nvSpPr>
            <p:cNvPr id="17" name="Freeform 17"/>
            <p:cNvSpPr/>
            <p:nvPr/>
          </p:nvSpPr>
          <p:spPr>
            <a:xfrm>
              <a:off x="0" y="0"/>
              <a:ext cx="790912" cy="777741"/>
            </a:xfrm>
            <a:custGeom>
              <a:avLst/>
              <a:gdLst/>
              <a:ahLst/>
              <a:cxnLst/>
              <a:rect l="l" t="t" r="r" b="b"/>
              <a:pathLst>
                <a:path w="790912" h="777741">
                  <a:moveTo>
                    <a:pt x="47403" y="0"/>
                  </a:moveTo>
                  <a:lnTo>
                    <a:pt x="743509" y="0"/>
                  </a:lnTo>
                  <a:cubicBezTo>
                    <a:pt x="756081" y="0"/>
                    <a:pt x="768138" y="4994"/>
                    <a:pt x="777028" y="13884"/>
                  </a:cubicBezTo>
                  <a:cubicBezTo>
                    <a:pt x="785918" y="22774"/>
                    <a:pt x="790912" y="34831"/>
                    <a:pt x="790912" y="47403"/>
                  </a:cubicBezTo>
                  <a:lnTo>
                    <a:pt x="790912" y="730337"/>
                  </a:lnTo>
                  <a:cubicBezTo>
                    <a:pt x="790912" y="742909"/>
                    <a:pt x="785918" y="754967"/>
                    <a:pt x="777028" y="763857"/>
                  </a:cubicBezTo>
                  <a:cubicBezTo>
                    <a:pt x="768138" y="772746"/>
                    <a:pt x="756081" y="777741"/>
                    <a:pt x="743509" y="777741"/>
                  </a:cubicBezTo>
                  <a:lnTo>
                    <a:pt x="47403" y="777741"/>
                  </a:lnTo>
                  <a:cubicBezTo>
                    <a:pt x="34831" y="777741"/>
                    <a:pt x="22774" y="772746"/>
                    <a:pt x="13884" y="763857"/>
                  </a:cubicBezTo>
                  <a:cubicBezTo>
                    <a:pt x="4994" y="754967"/>
                    <a:pt x="0" y="742909"/>
                    <a:pt x="0" y="730337"/>
                  </a:cubicBezTo>
                  <a:lnTo>
                    <a:pt x="0" y="47403"/>
                  </a:lnTo>
                  <a:cubicBezTo>
                    <a:pt x="0" y="34831"/>
                    <a:pt x="4994" y="22774"/>
                    <a:pt x="13884" y="13884"/>
                  </a:cubicBezTo>
                  <a:cubicBezTo>
                    <a:pt x="22774" y="4994"/>
                    <a:pt x="34831" y="0"/>
                    <a:pt x="47403" y="0"/>
                  </a:cubicBezTo>
                  <a:close/>
                </a:path>
              </a:pathLst>
            </a:custGeom>
            <a:solidFill>
              <a:srgbClr val="6B553D"/>
            </a:solidFill>
            <a:ln w="9525" cap="sq">
              <a:solidFill>
                <a:srgbClr val="FFFFFF"/>
              </a:solidFill>
              <a:prstDash val="solid"/>
              <a:miter/>
            </a:ln>
          </p:spPr>
        </p:sp>
        <p:sp>
          <p:nvSpPr>
            <p:cNvPr id="18" name="TextBox 18"/>
            <p:cNvSpPr txBox="1"/>
            <p:nvPr/>
          </p:nvSpPr>
          <p:spPr>
            <a:xfrm>
              <a:off x="0" y="-28575"/>
              <a:ext cx="790912" cy="80631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2464844" y="5771989"/>
            <a:ext cx="2613119" cy="2569601"/>
            <a:chOff x="0" y="0"/>
            <a:chExt cx="790912" cy="777741"/>
          </a:xfrm>
        </p:grpSpPr>
        <p:sp>
          <p:nvSpPr>
            <p:cNvPr id="20" name="Freeform 20"/>
            <p:cNvSpPr/>
            <p:nvPr/>
          </p:nvSpPr>
          <p:spPr>
            <a:xfrm>
              <a:off x="0" y="0"/>
              <a:ext cx="790912" cy="777741"/>
            </a:xfrm>
            <a:custGeom>
              <a:avLst/>
              <a:gdLst/>
              <a:ahLst/>
              <a:cxnLst/>
              <a:rect l="l" t="t" r="r" b="b"/>
              <a:pathLst>
                <a:path w="790912" h="777741">
                  <a:moveTo>
                    <a:pt x="47403" y="0"/>
                  </a:moveTo>
                  <a:lnTo>
                    <a:pt x="743509" y="0"/>
                  </a:lnTo>
                  <a:cubicBezTo>
                    <a:pt x="756081" y="0"/>
                    <a:pt x="768138" y="4994"/>
                    <a:pt x="777028" y="13884"/>
                  </a:cubicBezTo>
                  <a:cubicBezTo>
                    <a:pt x="785918" y="22774"/>
                    <a:pt x="790912" y="34831"/>
                    <a:pt x="790912" y="47403"/>
                  </a:cubicBezTo>
                  <a:lnTo>
                    <a:pt x="790912" y="730337"/>
                  </a:lnTo>
                  <a:cubicBezTo>
                    <a:pt x="790912" y="742909"/>
                    <a:pt x="785918" y="754967"/>
                    <a:pt x="777028" y="763857"/>
                  </a:cubicBezTo>
                  <a:cubicBezTo>
                    <a:pt x="768138" y="772746"/>
                    <a:pt x="756081" y="777741"/>
                    <a:pt x="743509" y="777741"/>
                  </a:cubicBezTo>
                  <a:lnTo>
                    <a:pt x="47403" y="777741"/>
                  </a:lnTo>
                  <a:cubicBezTo>
                    <a:pt x="34831" y="777741"/>
                    <a:pt x="22774" y="772746"/>
                    <a:pt x="13884" y="763857"/>
                  </a:cubicBezTo>
                  <a:cubicBezTo>
                    <a:pt x="4994" y="754967"/>
                    <a:pt x="0" y="742909"/>
                    <a:pt x="0" y="730337"/>
                  </a:cubicBezTo>
                  <a:lnTo>
                    <a:pt x="0" y="47403"/>
                  </a:lnTo>
                  <a:cubicBezTo>
                    <a:pt x="0" y="34831"/>
                    <a:pt x="4994" y="22774"/>
                    <a:pt x="13884" y="13884"/>
                  </a:cubicBezTo>
                  <a:cubicBezTo>
                    <a:pt x="22774" y="4994"/>
                    <a:pt x="34831" y="0"/>
                    <a:pt x="47403" y="0"/>
                  </a:cubicBezTo>
                  <a:close/>
                </a:path>
              </a:pathLst>
            </a:custGeom>
            <a:solidFill>
              <a:srgbClr val="EFE7DD"/>
            </a:solidFill>
            <a:ln w="9525" cap="sq">
              <a:solidFill>
                <a:srgbClr val="FFFFFF"/>
              </a:solidFill>
              <a:prstDash val="solid"/>
              <a:miter/>
            </a:ln>
          </p:spPr>
        </p:sp>
        <p:sp>
          <p:nvSpPr>
            <p:cNvPr id="21" name="TextBox 21"/>
            <p:cNvSpPr txBox="1"/>
            <p:nvPr/>
          </p:nvSpPr>
          <p:spPr>
            <a:xfrm>
              <a:off x="0" y="-28575"/>
              <a:ext cx="790912" cy="806316"/>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451675" y="5791039"/>
            <a:ext cx="2613119" cy="2569601"/>
            <a:chOff x="0" y="0"/>
            <a:chExt cx="790912" cy="777741"/>
          </a:xfrm>
        </p:grpSpPr>
        <p:sp>
          <p:nvSpPr>
            <p:cNvPr id="23" name="Freeform 23"/>
            <p:cNvSpPr/>
            <p:nvPr/>
          </p:nvSpPr>
          <p:spPr>
            <a:xfrm>
              <a:off x="0" y="0"/>
              <a:ext cx="790912" cy="777741"/>
            </a:xfrm>
            <a:custGeom>
              <a:avLst/>
              <a:gdLst/>
              <a:ahLst/>
              <a:cxnLst/>
              <a:rect l="l" t="t" r="r" b="b"/>
              <a:pathLst>
                <a:path w="790912" h="777741">
                  <a:moveTo>
                    <a:pt x="47403" y="0"/>
                  </a:moveTo>
                  <a:lnTo>
                    <a:pt x="743509" y="0"/>
                  </a:lnTo>
                  <a:cubicBezTo>
                    <a:pt x="756081" y="0"/>
                    <a:pt x="768138" y="4994"/>
                    <a:pt x="777028" y="13884"/>
                  </a:cubicBezTo>
                  <a:cubicBezTo>
                    <a:pt x="785918" y="22774"/>
                    <a:pt x="790912" y="34831"/>
                    <a:pt x="790912" y="47403"/>
                  </a:cubicBezTo>
                  <a:lnTo>
                    <a:pt x="790912" y="730337"/>
                  </a:lnTo>
                  <a:cubicBezTo>
                    <a:pt x="790912" y="742909"/>
                    <a:pt x="785918" y="754967"/>
                    <a:pt x="777028" y="763857"/>
                  </a:cubicBezTo>
                  <a:cubicBezTo>
                    <a:pt x="768138" y="772746"/>
                    <a:pt x="756081" y="777741"/>
                    <a:pt x="743509" y="777741"/>
                  </a:cubicBezTo>
                  <a:lnTo>
                    <a:pt x="47403" y="777741"/>
                  </a:lnTo>
                  <a:cubicBezTo>
                    <a:pt x="34831" y="777741"/>
                    <a:pt x="22774" y="772746"/>
                    <a:pt x="13884" y="763857"/>
                  </a:cubicBezTo>
                  <a:cubicBezTo>
                    <a:pt x="4994" y="754967"/>
                    <a:pt x="0" y="742909"/>
                    <a:pt x="0" y="730337"/>
                  </a:cubicBezTo>
                  <a:lnTo>
                    <a:pt x="0" y="47403"/>
                  </a:lnTo>
                  <a:cubicBezTo>
                    <a:pt x="0" y="34831"/>
                    <a:pt x="4994" y="22774"/>
                    <a:pt x="13884" y="13884"/>
                  </a:cubicBezTo>
                  <a:cubicBezTo>
                    <a:pt x="22774" y="4994"/>
                    <a:pt x="34831" y="0"/>
                    <a:pt x="47403" y="0"/>
                  </a:cubicBezTo>
                  <a:close/>
                </a:path>
              </a:pathLst>
            </a:custGeom>
            <a:solidFill>
              <a:srgbClr val="EFE7DD"/>
            </a:solidFill>
            <a:ln w="9525" cap="sq">
              <a:solidFill>
                <a:srgbClr val="FFFFFF"/>
              </a:solidFill>
              <a:prstDash val="solid"/>
              <a:miter/>
            </a:ln>
          </p:spPr>
        </p:sp>
        <p:sp>
          <p:nvSpPr>
            <p:cNvPr id="24" name="TextBox 24"/>
            <p:cNvSpPr txBox="1"/>
            <p:nvPr/>
          </p:nvSpPr>
          <p:spPr>
            <a:xfrm>
              <a:off x="0" y="-28575"/>
              <a:ext cx="790912" cy="806316"/>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6395708" y="5800564"/>
            <a:ext cx="2613119" cy="2569601"/>
            <a:chOff x="0" y="0"/>
            <a:chExt cx="790912" cy="777741"/>
          </a:xfrm>
        </p:grpSpPr>
        <p:sp>
          <p:nvSpPr>
            <p:cNvPr id="26" name="Freeform 26"/>
            <p:cNvSpPr/>
            <p:nvPr/>
          </p:nvSpPr>
          <p:spPr>
            <a:xfrm>
              <a:off x="0" y="0"/>
              <a:ext cx="790912" cy="777741"/>
            </a:xfrm>
            <a:custGeom>
              <a:avLst/>
              <a:gdLst/>
              <a:ahLst/>
              <a:cxnLst/>
              <a:rect l="l" t="t" r="r" b="b"/>
              <a:pathLst>
                <a:path w="790912" h="777741">
                  <a:moveTo>
                    <a:pt x="47403" y="0"/>
                  </a:moveTo>
                  <a:lnTo>
                    <a:pt x="743509" y="0"/>
                  </a:lnTo>
                  <a:cubicBezTo>
                    <a:pt x="756081" y="0"/>
                    <a:pt x="768138" y="4994"/>
                    <a:pt x="777028" y="13884"/>
                  </a:cubicBezTo>
                  <a:cubicBezTo>
                    <a:pt x="785918" y="22774"/>
                    <a:pt x="790912" y="34831"/>
                    <a:pt x="790912" y="47403"/>
                  </a:cubicBezTo>
                  <a:lnTo>
                    <a:pt x="790912" y="730337"/>
                  </a:lnTo>
                  <a:cubicBezTo>
                    <a:pt x="790912" y="742909"/>
                    <a:pt x="785918" y="754967"/>
                    <a:pt x="777028" y="763857"/>
                  </a:cubicBezTo>
                  <a:cubicBezTo>
                    <a:pt x="768138" y="772746"/>
                    <a:pt x="756081" y="777741"/>
                    <a:pt x="743509" y="777741"/>
                  </a:cubicBezTo>
                  <a:lnTo>
                    <a:pt x="47403" y="777741"/>
                  </a:lnTo>
                  <a:cubicBezTo>
                    <a:pt x="34831" y="777741"/>
                    <a:pt x="22774" y="772746"/>
                    <a:pt x="13884" y="763857"/>
                  </a:cubicBezTo>
                  <a:cubicBezTo>
                    <a:pt x="4994" y="754967"/>
                    <a:pt x="0" y="742909"/>
                    <a:pt x="0" y="730337"/>
                  </a:cubicBezTo>
                  <a:lnTo>
                    <a:pt x="0" y="47403"/>
                  </a:lnTo>
                  <a:cubicBezTo>
                    <a:pt x="0" y="34831"/>
                    <a:pt x="4994" y="22774"/>
                    <a:pt x="13884" y="13884"/>
                  </a:cubicBezTo>
                  <a:cubicBezTo>
                    <a:pt x="22774" y="4994"/>
                    <a:pt x="34831" y="0"/>
                    <a:pt x="47403" y="0"/>
                  </a:cubicBezTo>
                  <a:close/>
                </a:path>
              </a:pathLst>
            </a:custGeom>
            <a:solidFill>
              <a:srgbClr val="0A061E"/>
            </a:solidFill>
            <a:ln w="9525" cap="sq">
              <a:solidFill>
                <a:srgbClr val="FFFFFF"/>
              </a:solidFill>
              <a:prstDash val="solid"/>
              <a:miter/>
            </a:ln>
          </p:spPr>
        </p:sp>
        <p:sp>
          <p:nvSpPr>
            <p:cNvPr id="27" name="TextBox 27"/>
            <p:cNvSpPr txBox="1"/>
            <p:nvPr/>
          </p:nvSpPr>
          <p:spPr>
            <a:xfrm>
              <a:off x="0" y="-28575"/>
              <a:ext cx="790912" cy="806316"/>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3315864" y="5771989"/>
            <a:ext cx="2613119" cy="2569601"/>
            <a:chOff x="0" y="0"/>
            <a:chExt cx="790912" cy="777741"/>
          </a:xfrm>
        </p:grpSpPr>
        <p:sp>
          <p:nvSpPr>
            <p:cNvPr id="29" name="Freeform 29"/>
            <p:cNvSpPr/>
            <p:nvPr/>
          </p:nvSpPr>
          <p:spPr>
            <a:xfrm>
              <a:off x="0" y="0"/>
              <a:ext cx="790912" cy="777741"/>
            </a:xfrm>
            <a:custGeom>
              <a:avLst/>
              <a:gdLst/>
              <a:ahLst/>
              <a:cxnLst/>
              <a:rect l="l" t="t" r="r" b="b"/>
              <a:pathLst>
                <a:path w="790912" h="777741">
                  <a:moveTo>
                    <a:pt x="47403" y="0"/>
                  </a:moveTo>
                  <a:lnTo>
                    <a:pt x="743509" y="0"/>
                  </a:lnTo>
                  <a:cubicBezTo>
                    <a:pt x="756081" y="0"/>
                    <a:pt x="768138" y="4994"/>
                    <a:pt x="777028" y="13884"/>
                  </a:cubicBezTo>
                  <a:cubicBezTo>
                    <a:pt x="785918" y="22774"/>
                    <a:pt x="790912" y="34831"/>
                    <a:pt x="790912" y="47403"/>
                  </a:cubicBezTo>
                  <a:lnTo>
                    <a:pt x="790912" y="730337"/>
                  </a:lnTo>
                  <a:cubicBezTo>
                    <a:pt x="790912" y="742909"/>
                    <a:pt x="785918" y="754967"/>
                    <a:pt x="777028" y="763857"/>
                  </a:cubicBezTo>
                  <a:cubicBezTo>
                    <a:pt x="768138" y="772746"/>
                    <a:pt x="756081" y="777741"/>
                    <a:pt x="743509" y="777741"/>
                  </a:cubicBezTo>
                  <a:lnTo>
                    <a:pt x="47403" y="777741"/>
                  </a:lnTo>
                  <a:cubicBezTo>
                    <a:pt x="34831" y="777741"/>
                    <a:pt x="22774" y="772746"/>
                    <a:pt x="13884" y="763857"/>
                  </a:cubicBezTo>
                  <a:cubicBezTo>
                    <a:pt x="4994" y="754967"/>
                    <a:pt x="0" y="742909"/>
                    <a:pt x="0" y="730337"/>
                  </a:cubicBezTo>
                  <a:lnTo>
                    <a:pt x="0" y="47403"/>
                  </a:lnTo>
                  <a:cubicBezTo>
                    <a:pt x="0" y="34831"/>
                    <a:pt x="4994" y="22774"/>
                    <a:pt x="13884" y="13884"/>
                  </a:cubicBezTo>
                  <a:cubicBezTo>
                    <a:pt x="22774" y="4994"/>
                    <a:pt x="34831" y="0"/>
                    <a:pt x="47403" y="0"/>
                  </a:cubicBezTo>
                  <a:close/>
                </a:path>
              </a:pathLst>
            </a:custGeom>
            <a:solidFill>
              <a:srgbClr val="F8CC9D"/>
            </a:solidFill>
            <a:ln w="9525" cap="sq">
              <a:solidFill>
                <a:srgbClr val="FFFFFF"/>
              </a:solidFill>
              <a:prstDash val="solid"/>
              <a:miter/>
            </a:ln>
          </p:spPr>
        </p:sp>
        <p:sp>
          <p:nvSpPr>
            <p:cNvPr id="30" name="TextBox 30"/>
            <p:cNvSpPr txBox="1"/>
            <p:nvPr/>
          </p:nvSpPr>
          <p:spPr>
            <a:xfrm>
              <a:off x="0" y="-28575"/>
              <a:ext cx="790912" cy="806316"/>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5453238" y="5744537"/>
            <a:ext cx="2613119" cy="2569601"/>
            <a:chOff x="0" y="0"/>
            <a:chExt cx="790912" cy="777741"/>
          </a:xfrm>
        </p:grpSpPr>
        <p:sp>
          <p:nvSpPr>
            <p:cNvPr id="32" name="Freeform 32"/>
            <p:cNvSpPr/>
            <p:nvPr/>
          </p:nvSpPr>
          <p:spPr>
            <a:xfrm>
              <a:off x="0" y="0"/>
              <a:ext cx="790912" cy="777741"/>
            </a:xfrm>
            <a:custGeom>
              <a:avLst/>
              <a:gdLst/>
              <a:ahLst/>
              <a:cxnLst/>
              <a:rect l="l" t="t" r="r" b="b"/>
              <a:pathLst>
                <a:path w="790912" h="777741">
                  <a:moveTo>
                    <a:pt x="47403" y="0"/>
                  </a:moveTo>
                  <a:lnTo>
                    <a:pt x="743509" y="0"/>
                  </a:lnTo>
                  <a:cubicBezTo>
                    <a:pt x="756081" y="0"/>
                    <a:pt x="768138" y="4994"/>
                    <a:pt x="777028" y="13884"/>
                  </a:cubicBezTo>
                  <a:cubicBezTo>
                    <a:pt x="785918" y="22774"/>
                    <a:pt x="790912" y="34831"/>
                    <a:pt x="790912" y="47403"/>
                  </a:cubicBezTo>
                  <a:lnTo>
                    <a:pt x="790912" y="730337"/>
                  </a:lnTo>
                  <a:cubicBezTo>
                    <a:pt x="790912" y="742909"/>
                    <a:pt x="785918" y="754967"/>
                    <a:pt x="777028" y="763857"/>
                  </a:cubicBezTo>
                  <a:cubicBezTo>
                    <a:pt x="768138" y="772746"/>
                    <a:pt x="756081" y="777741"/>
                    <a:pt x="743509" y="777741"/>
                  </a:cubicBezTo>
                  <a:lnTo>
                    <a:pt x="47403" y="777741"/>
                  </a:lnTo>
                  <a:cubicBezTo>
                    <a:pt x="34831" y="777741"/>
                    <a:pt x="22774" y="772746"/>
                    <a:pt x="13884" y="763857"/>
                  </a:cubicBezTo>
                  <a:cubicBezTo>
                    <a:pt x="4994" y="754967"/>
                    <a:pt x="0" y="742909"/>
                    <a:pt x="0" y="730337"/>
                  </a:cubicBezTo>
                  <a:lnTo>
                    <a:pt x="0" y="47403"/>
                  </a:lnTo>
                  <a:cubicBezTo>
                    <a:pt x="0" y="34831"/>
                    <a:pt x="4994" y="22774"/>
                    <a:pt x="13884" y="13884"/>
                  </a:cubicBezTo>
                  <a:cubicBezTo>
                    <a:pt x="22774" y="4994"/>
                    <a:pt x="34831" y="0"/>
                    <a:pt x="47403" y="0"/>
                  </a:cubicBezTo>
                  <a:close/>
                </a:path>
              </a:pathLst>
            </a:custGeom>
            <a:solidFill>
              <a:srgbClr val="ECA5F0"/>
            </a:solidFill>
            <a:ln w="9525" cap="sq">
              <a:solidFill>
                <a:srgbClr val="FFFFFF"/>
              </a:solidFill>
              <a:prstDash val="solid"/>
              <a:miter/>
            </a:ln>
          </p:spPr>
        </p:sp>
        <p:sp>
          <p:nvSpPr>
            <p:cNvPr id="33" name="TextBox 33"/>
            <p:cNvSpPr txBox="1"/>
            <p:nvPr/>
          </p:nvSpPr>
          <p:spPr>
            <a:xfrm>
              <a:off x="0" y="-28575"/>
              <a:ext cx="790912" cy="806316"/>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421956" y="5983967"/>
            <a:ext cx="2110537" cy="2145646"/>
          </a:xfrm>
          <a:custGeom>
            <a:avLst/>
            <a:gdLst/>
            <a:ahLst/>
            <a:cxnLst/>
            <a:rect l="l" t="t" r="r" b="b"/>
            <a:pathLst>
              <a:path w="2110537" h="2145646">
                <a:moveTo>
                  <a:pt x="0" y="0"/>
                </a:moveTo>
                <a:lnTo>
                  <a:pt x="2110537" y="0"/>
                </a:lnTo>
                <a:lnTo>
                  <a:pt x="2110537" y="2145645"/>
                </a:lnTo>
                <a:lnTo>
                  <a:pt x="0" y="2145645"/>
                </a:lnTo>
                <a:lnTo>
                  <a:pt x="0" y="0"/>
                </a:lnTo>
                <a:close/>
              </a:path>
            </a:pathLst>
          </a:custGeom>
          <a:blipFill>
            <a:blip r:embed="rId13"/>
            <a:stretch>
              <a:fillRect l="-31260" t="-10852" r="-31260" b="-9043"/>
            </a:stretch>
          </a:blipFill>
        </p:spPr>
      </p:sp>
      <p:sp>
        <p:nvSpPr>
          <p:cNvPr id="35" name="Freeform 35"/>
          <p:cNvSpPr/>
          <p:nvPr/>
        </p:nvSpPr>
        <p:spPr>
          <a:xfrm>
            <a:off x="3580455" y="6093140"/>
            <a:ext cx="2024678" cy="1965398"/>
          </a:xfrm>
          <a:custGeom>
            <a:avLst/>
            <a:gdLst/>
            <a:ahLst/>
            <a:cxnLst/>
            <a:rect l="l" t="t" r="r" b="b"/>
            <a:pathLst>
              <a:path w="2024678" h="1965398">
                <a:moveTo>
                  <a:pt x="0" y="0"/>
                </a:moveTo>
                <a:lnTo>
                  <a:pt x="2024678" y="0"/>
                </a:lnTo>
                <a:lnTo>
                  <a:pt x="2024678" y="1965398"/>
                </a:lnTo>
                <a:lnTo>
                  <a:pt x="0" y="1965398"/>
                </a:lnTo>
                <a:lnTo>
                  <a:pt x="0" y="0"/>
                </a:lnTo>
                <a:close/>
              </a:path>
            </a:pathLst>
          </a:custGeom>
          <a:blipFill>
            <a:blip r:embed="rId14"/>
            <a:stretch>
              <a:fillRect b="-27053"/>
            </a:stretch>
          </a:blipFill>
        </p:spPr>
      </p:sp>
      <p:sp>
        <p:nvSpPr>
          <p:cNvPr id="36" name="Freeform 36"/>
          <p:cNvSpPr/>
          <p:nvPr/>
        </p:nvSpPr>
        <p:spPr>
          <a:xfrm>
            <a:off x="6497603" y="6093140"/>
            <a:ext cx="2372816" cy="2064350"/>
          </a:xfrm>
          <a:custGeom>
            <a:avLst/>
            <a:gdLst/>
            <a:ahLst/>
            <a:cxnLst/>
            <a:rect l="l" t="t" r="r" b="b"/>
            <a:pathLst>
              <a:path w="2372816" h="2064350">
                <a:moveTo>
                  <a:pt x="0" y="0"/>
                </a:moveTo>
                <a:lnTo>
                  <a:pt x="2372816" y="0"/>
                </a:lnTo>
                <a:lnTo>
                  <a:pt x="2372816" y="2064350"/>
                </a:lnTo>
                <a:lnTo>
                  <a:pt x="0" y="2064350"/>
                </a:lnTo>
                <a:lnTo>
                  <a:pt x="0" y="0"/>
                </a:lnTo>
                <a:close/>
              </a:path>
            </a:pathLst>
          </a:custGeom>
          <a:blipFill>
            <a:blip r:embed="rId15"/>
            <a:stretch>
              <a:fillRect/>
            </a:stretch>
          </a:blipFill>
        </p:spPr>
      </p:sp>
      <p:grpSp>
        <p:nvGrpSpPr>
          <p:cNvPr id="37" name="Group 37"/>
          <p:cNvGrpSpPr/>
          <p:nvPr/>
        </p:nvGrpSpPr>
        <p:grpSpPr>
          <a:xfrm>
            <a:off x="9621859" y="5948989"/>
            <a:ext cx="2272750" cy="2272750"/>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6"/>
              <a:stretch>
                <a:fillRect/>
              </a:stretch>
            </a:blipFill>
          </p:spPr>
        </p:sp>
      </p:grpSp>
      <p:sp>
        <p:nvSpPr>
          <p:cNvPr id="39" name="Freeform 39"/>
          <p:cNvSpPr/>
          <p:nvPr/>
        </p:nvSpPr>
        <p:spPr>
          <a:xfrm>
            <a:off x="12682822" y="5987750"/>
            <a:ext cx="2195228" cy="2195228"/>
          </a:xfrm>
          <a:custGeom>
            <a:avLst/>
            <a:gdLst/>
            <a:ahLst/>
            <a:cxnLst/>
            <a:rect l="l" t="t" r="r" b="b"/>
            <a:pathLst>
              <a:path w="2195228" h="2195228">
                <a:moveTo>
                  <a:pt x="0" y="0"/>
                </a:moveTo>
                <a:lnTo>
                  <a:pt x="2195228" y="0"/>
                </a:lnTo>
                <a:lnTo>
                  <a:pt x="2195228" y="2195228"/>
                </a:lnTo>
                <a:lnTo>
                  <a:pt x="0" y="2195228"/>
                </a:lnTo>
                <a:lnTo>
                  <a:pt x="0" y="0"/>
                </a:lnTo>
                <a:close/>
              </a:path>
            </a:pathLst>
          </a:custGeom>
          <a:blipFill>
            <a:blip r:embed="rId17"/>
            <a:stretch>
              <a:fillRect/>
            </a:stretch>
          </a:blipFill>
        </p:spPr>
      </p:sp>
      <p:sp>
        <p:nvSpPr>
          <p:cNvPr id="40" name="Freeform 40"/>
          <p:cNvSpPr/>
          <p:nvPr/>
        </p:nvSpPr>
        <p:spPr>
          <a:xfrm>
            <a:off x="15611363" y="5855819"/>
            <a:ext cx="2347037" cy="2347037"/>
          </a:xfrm>
          <a:custGeom>
            <a:avLst/>
            <a:gdLst/>
            <a:ahLst/>
            <a:cxnLst/>
            <a:rect l="l" t="t" r="r" b="b"/>
            <a:pathLst>
              <a:path w="2347037" h="2347037">
                <a:moveTo>
                  <a:pt x="0" y="0"/>
                </a:moveTo>
                <a:lnTo>
                  <a:pt x="2347037" y="0"/>
                </a:lnTo>
                <a:lnTo>
                  <a:pt x="2347037" y="2347037"/>
                </a:lnTo>
                <a:lnTo>
                  <a:pt x="0" y="2347037"/>
                </a:lnTo>
                <a:lnTo>
                  <a:pt x="0" y="0"/>
                </a:lnTo>
                <a:close/>
              </a:path>
            </a:pathLst>
          </a:custGeom>
          <a:blipFill>
            <a:blip r:embed="rId18"/>
            <a:stretch>
              <a:fillRect/>
            </a:stretch>
          </a:blipFill>
        </p:spPr>
      </p:sp>
      <p:sp>
        <p:nvSpPr>
          <p:cNvPr id="41" name="Freeform 41"/>
          <p:cNvSpPr/>
          <p:nvPr/>
        </p:nvSpPr>
        <p:spPr>
          <a:xfrm>
            <a:off x="9621859" y="219389"/>
            <a:ext cx="1622678" cy="1618621"/>
          </a:xfrm>
          <a:custGeom>
            <a:avLst/>
            <a:gdLst/>
            <a:ahLst/>
            <a:cxnLst/>
            <a:rect l="l" t="t" r="r" b="b"/>
            <a:pathLst>
              <a:path w="1622678" h="1618621">
                <a:moveTo>
                  <a:pt x="0" y="0"/>
                </a:moveTo>
                <a:lnTo>
                  <a:pt x="1622678" y="0"/>
                </a:lnTo>
                <a:lnTo>
                  <a:pt x="1622678" y="1618622"/>
                </a:lnTo>
                <a:lnTo>
                  <a:pt x="0" y="1618622"/>
                </a:lnTo>
                <a:lnTo>
                  <a:pt x="0" y="0"/>
                </a:lnTo>
                <a:close/>
              </a:path>
            </a:pathLst>
          </a:custGeom>
          <a:blipFill>
            <a:blip r:embed="rId19">
              <a:extLst>
                <a:ext uri="{96DAC541-7B7A-43D3-8B79-37D633B846F1}">
                  <asvg:svgBlip xmlns:asvg="http://schemas.microsoft.com/office/drawing/2016/SVG/main" xmlns="" r:embed="rId20"/>
                </a:ext>
              </a:extLst>
            </a:blip>
            <a:stretch>
              <a:fillRect/>
            </a:stretch>
          </a:blipFill>
        </p:spPr>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1980"/>
          </a:xfrm>
          <a:prstGeom prst="rect">
            <a:avLst/>
          </a:prstGeom>
        </p:spPr>
      </p:pic>
    </p:spTree>
  </p:cSld>
  <p:clrMapOvr>
    <a:masterClrMapping/>
  </p:clrMapOvr>
  <p:transition>
    <p:fade/>
  </p:transition>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sp>
        <p:nvSpPr>
          <p:cNvPr id="2" name="TextBox 2"/>
          <p:cNvSpPr txBox="1"/>
          <p:nvPr/>
        </p:nvSpPr>
        <p:spPr>
          <a:xfrm>
            <a:off x="3463182" y="1460059"/>
            <a:ext cx="11361635" cy="982982"/>
          </a:xfrm>
          <a:prstGeom prst="rect">
            <a:avLst/>
          </a:prstGeom>
        </p:spPr>
        <p:txBody>
          <a:bodyPr lIns="0" tIns="0" rIns="0" bIns="0" rtlCol="0" anchor="t">
            <a:spAutoFit/>
          </a:bodyPr>
          <a:lstStyle/>
          <a:p>
            <a:pPr marL="0" lvl="1" indent="0" algn="ctr">
              <a:lnSpc>
                <a:spcPts val="7560"/>
              </a:lnSpc>
              <a:spcBef>
                <a:spcPct val="0"/>
              </a:spcBef>
            </a:pPr>
            <a:r>
              <a:rPr lang="en-US" sz="7000" spc="-322">
                <a:solidFill>
                  <a:srgbClr val="5B331A"/>
                </a:solidFill>
                <a:latin typeface="Tenor Sans"/>
              </a:rPr>
              <a:t>ADVANTAGES</a:t>
            </a:r>
          </a:p>
        </p:txBody>
      </p:sp>
      <p:grpSp>
        <p:nvGrpSpPr>
          <p:cNvPr id="3" name="Group 3"/>
          <p:cNvGrpSpPr/>
          <p:nvPr/>
        </p:nvGrpSpPr>
        <p:grpSpPr>
          <a:xfrm>
            <a:off x="1100137" y="3193094"/>
            <a:ext cx="7920266" cy="2991887"/>
            <a:chOff x="0" y="0"/>
            <a:chExt cx="2263664" cy="855101"/>
          </a:xfrm>
        </p:grpSpPr>
        <p:sp>
          <p:nvSpPr>
            <p:cNvPr id="4" name="Freeform 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CE766B"/>
            </a:solidFill>
            <a:ln cap="rnd">
              <a:noFill/>
              <a:prstDash val="solid"/>
              <a:round/>
            </a:ln>
          </p:spPr>
        </p:sp>
        <p:sp>
          <p:nvSpPr>
            <p:cNvPr id="5" name="TextBox 5"/>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6" name="Group 6"/>
          <p:cNvGrpSpPr/>
          <p:nvPr/>
        </p:nvGrpSpPr>
        <p:grpSpPr>
          <a:xfrm>
            <a:off x="9267596" y="3193094"/>
            <a:ext cx="7920266" cy="2991887"/>
            <a:chOff x="0" y="0"/>
            <a:chExt cx="2263664" cy="855101"/>
          </a:xfrm>
        </p:grpSpPr>
        <p:sp>
          <p:nvSpPr>
            <p:cNvPr id="7" name="Freeform 7"/>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8A790"/>
            </a:solidFill>
            <a:ln cap="rnd">
              <a:noFill/>
              <a:prstDash val="solid"/>
              <a:round/>
            </a:ln>
          </p:spPr>
        </p:sp>
        <p:sp>
          <p:nvSpPr>
            <p:cNvPr id="8" name="TextBox 8"/>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5307463" y="6602927"/>
            <a:ext cx="7920266" cy="2991887"/>
            <a:chOff x="0" y="0"/>
            <a:chExt cx="2263664" cy="855101"/>
          </a:xfrm>
        </p:grpSpPr>
        <p:sp>
          <p:nvSpPr>
            <p:cNvPr id="10" name="Freeform 10"/>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BEA595"/>
            </a:solidFill>
            <a:ln cap="rnd">
              <a:noFill/>
              <a:prstDash val="solid"/>
              <a:round/>
            </a:ln>
          </p:spPr>
        </p:sp>
        <p:sp>
          <p:nvSpPr>
            <p:cNvPr id="11" name="TextBox 11"/>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sp>
        <p:nvSpPr>
          <p:cNvPr id="12" name="TextBox 12"/>
          <p:cNvSpPr txBox="1"/>
          <p:nvPr/>
        </p:nvSpPr>
        <p:spPr>
          <a:xfrm>
            <a:off x="1724130" y="4269164"/>
            <a:ext cx="6672281" cy="604521"/>
          </a:xfrm>
          <a:prstGeom prst="rect">
            <a:avLst/>
          </a:prstGeom>
        </p:spPr>
        <p:txBody>
          <a:bodyPr lIns="0" tIns="0" rIns="0" bIns="0" rtlCol="0" anchor="t">
            <a:spAutoFit/>
          </a:bodyPr>
          <a:lstStyle/>
          <a:p>
            <a:pPr marL="0" lvl="0" indent="0" algn="ctr">
              <a:lnSpc>
                <a:spcPts val="4479"/>
              </a:lnSpc>
              <a:spcBef>
                <a:spcPct val="0"/>
              </a:spcBef>
            </a:pPr>
            <a:r>
              <a:rPr lang="en-US" sz="3199">
                <a:solidFill>
                  <a:srgbClr val="5B331A"/>
                </a:solidFill>
                <a:latin typeface="Times New Roman Bold"/>
              </a:rPr>
              <a:t>Enhanced online meeting interaction</a:t>
            </a:r>
          </a:p>
        </p:txBody>
      </p:sp>
      <p:sp>
        <p:nvSpPr>
          <p:cNvPr id="13" name="TextBox 13"/>
          <p:cNvSpPr txBox="1"/>
          <p:nvPr/>
        </p:nvSpPr>
        <p:spPr>
          <a:xfrm>
            <a:off x="9891589" y="4114224"/>
            <a:ext cx="6672281" cy="1166496"/>
          </a:xfrm>
          <a:prstGeom prst="rect">
            <a:avLst/>
          </a:prstGeom>
        </p:spPr>
        <p:txBody>
          <a:bodyPr lIns="0" tIns="0" rIns="0" bIns="0" rtlCol="0" anchor="t">
            <a:spAutoFit/>
          </a:bodyPr>
          <a:lstStyle/>
          <a:p>
            <a:pPr marL="0" lvl="0" indent="0" algn="ctr">
              <a:lnSpc>
                <a:spcPts val="4479"/>
              </a:lnSpc>
              <a:spcBef>
                <a:spcPct val="0"/>
              </a:spcBef>
            </a:pPr>
            <a:r>
              <a:rPr lang="en-US" sz="3199">
                <a:solidFill>
                  <a:srgbClr val="5B331A"/>
                </a:solidFill>
                <a:latin typeface="Times New Roman Bold"/>
              </a:rPr>
              <a:t>Application is suitable for low end devices</a:t>
            </a:r>
          </a:p>
        </p:txBody>
      </p:sp>
      <p:grpSp>
        <p:nvGrpSpPr>
          <p:cNvPr id="14" name="Group 14"/>
          <p:cNvGrpSpPr/>
          <p:nvPr/>
        </p:nvGrpSpPr>
        <p:grpSpPr>
          <a:xfrm>
            <a:off x="198261" y="259210"/>
            <a:ext cx="6115523" cy="991282"/>
            <a:chOff x="0" y="0"/>
            <a:chExt cx="8154030" cy="1321709"/>
          </a:xfrm>
        </p:grpSpPr>
        <p:sp>
          <p:nvSpPr>
            <p:cNvPr id="15" name="Freeform 15"/>
            <p:cNvSpPr/>
            <p:nvPr/>
          </p:nvSpPr>
          <p:spPr>
            <a:xfrm>
              <a:off x="0" y="0"/>
              <a:ext cx="2314859" cy="1321709"/>
            </a:xfrm>
            <a:custGeom>
              <a:avLst/>
              <a:gdLst/>
              <a:ahLst/>
              <a:cxnLst/>
              <a:rect l="l" t="t" r="r" b="b"/>
              <a:pathLst>
                <a:path w="2314859" h="1321709">
                  <a:moveTo>
                    <a:pt x="0" y="0"/>
                  </a:moveTo>
                  <a:lnTo>
                    <a:pt x="2314859" y="0"/>
                  </a:lnTo>
                  <a:lnTo>
                    <a:pt x="2314859" y="1321709"/>
                  </a:lnTo>
                  <a:lnTo>
                    <a:pt x="0" y="1321709"/>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sp>
          <p:nvSpPr>
            <p:cNvPr id="16" name="TextBox 16"/>
            <p:cNvSpPr txBox="1"/>
            <p:nvPr/>
          </p:nvSpPr>
          <p:spPr>
            <a:xfrm>
              <a:off x="3012548" y="160866"/>
              <a:ext cx="5141482" cy="923776"/>
            </a:xfrm>
            <a:prstGeom prst="rect">
              <a:avLst/>
            </a:prstGeom>
          </p:spPr>
          <p:txBody>
            <a:bodyPr lIns="0" tIns="0" rIns="0" bIns="0" rtlCol="0" anchor="t">
              <a:spAutoFit/>
            </a:bodyPr>
            <a:lstStyle/>
            <a:p>
              <a:pPr algn="l">
                <a:lnSpc>
                  <a:spcPts val="5945"/>
                </a:lnSpc>
                <a:spcBef>
                  <a:spcPct val="0"/>
                </a:spcBef>
              </a:pPr>
              <a:endParaRPr/>
            </a:p>
          </p:txBody>
        </p:sp>
      </p:grpSp>
      <p:sp>
        <p:nvSpPr>
          <p:cNvPr id="17" name="TextBox 17"/>
          <p:cNvSpPr txBox="1"/>
          <p:nvPr/>
        </p:nvSpPr>
        <p:spPr>
          <a:xfrm>
            <a:off x="5307463" y="7388306"/>
            <a:ext cx="8043863" cy="1259205"/>
          </a:xfrm>
          <a:prstGeom prst="rect">
            <a:avLst/>
          </a:prstGeom>
        </p:spPr>
        <p:txBody>
          <a:bodyPr lIns="0" tIns="0" rIns="0" bIns="0" rtlCol="0" anchor="t">
            <a:spAutoFit/>
          </a:bodyPr>
          <a:lstStyle/>
          <a:p>
            <a:pPr algn="ctr">
              <a:lnSpc>
                <a:spcPts val="4800"/>
              </a:lnSpc>
            </a:pPr>
            <a:r>
              <a:rPr lang="en-US" sz="3200">
                <a:solidFill>
                  <a:srgbClr val="5B331A"/>
                </a:solidFill>
                <a:latin typeface="Times New Roman Bold"/>
              </a:rPr>
              <a:t>Majority voting of 3 combined</a:t>
            </a:r>
          </a:p>
          <a:p>
            <a:pPr algn="ctr">
              <a:lnSpc>
                <a:spcPts val="4800"/>
              </a:lnSpc>
              <a:spcBef>
                <a:spcPct val="0"/>
              </a:spcBef>
            </a:pPr>
            <a:r>
              <a:rPr lang="en-US" sz="3200">
                <a:solidFill>
                  <a:srgbClr val="5B331A"/>
                </a:solidFill>
                <a:latin typeface="Times New Roman Bold"/>
              </a:rPr>
              <a:t> models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sp>
        <p:nvSpPr>
          <p:cNvPr id="2" name="TextBox 2"/>
          <p:cNvSpPr txBox="1"/>
          <p:nvPr/>
        </p:nvSpPr>
        <p:spPr>
          <a:xfrm>
            <a:off x="3463182" y="1460059"/>
            <a:ext cx="11361635" cy="982982"/>
          </a:xfrm>
          <a:prstGeom prst="rect">
            <a:avLst/>
          </a:prstGeom>
        </p:spPr>
        <p:txBody>
          <a:bodyPr lIns="0" tIns="0" rIns="0" bIns="0" rtlCol="0" anchor="t">
            <a:spAutoFit/>
          </a:bodyPr>
          <a:lstStyle/>
          <a:p>
            <a:pPr marL="0" lvl="1" indent="0" algn="ctr">
              <a:lnSpc>
                <a:spcPts val="7560"/>
              </a:lnSpc>
              <a:spcBef>
                <a:spcPct val="0"/>
              </a:spcBef>
            </a:pPr>
            <a:r>
              <a:rPr lang="en-US" sz="7000" spc="-322">
                <a:solidFill>
                  <a:srgbClr val="5B331A"/>
                </a:solidFill>
                <a:latin typeface="Tenor Sans"/>
              </a:rPr>
              <a:t>CHALLENGES FACED</a:t>
            </a:r>
          </a:p>
        </p:txBody>
      </p:sp>
      <p:grpSp>
        <p:nvGrpSpPr>
          <p:cNvPr id="3" name="Group 3"/>
          <p:cNvGrpSpPr/>
          <p:nvPr/>
        </p:nvGrpSpPr>
        <p:grpSpPr>
          <a:xfrm>
            <a:off x="1100137" y="3193094"/>
            <a:ext cx="7920266" cy="2991887"/>
            <a:chOff x="0" y="0"/>
            <a:chExt cx="2263664" cy="855101"/>
          </a:xfrm>
        </p:grpSpPr>
        <p:sp>
          <p:nvSpPr>
            <p:cNvPr id="4" name="Freeform 4"/>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BEA595"/>
            </a:solidFill>
            <a:ln cap="rnd">
              <a:noFill/>
              <a:prstDash val="solid"/>
              <a:round/>
            </a:ln>
          </p:spPr>
        </p:sp>
        <p:sp>
          <p:nvSpPr>
            <p:cNvPr id="5" name="TextBox 5"/>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6" name="Group 6"/>
          <p:cNvGrpSpPr/>
          <p:nvPr/>
        </p:nvGrpSpPr>
        <p:grpSpPr>
          <a:xfrm>
            <a:off x="9267596" y="3193094"/>
            <a:ext cx="7920266" cy="2991887"/>
            <a:chOff x="0" y="0"/>
            <a:chExt cx="2263664" cy="855101"/>
          </a:xfrm>
        </p:grpSpPr>
        <p:sp>
          <p:nvSpPr>
            <p:cNvPr id="7" name="Freeform 7"/>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F49160"/>
            </a:solidFill>
            <a:ln cap="rnd">
              <a:noFill/>
              <a:prstDash val="solid"/>
              <a:round/>
            </a:ln>
          </p:spPr>
        </p:sp>
        <p:sp>
          <p:nvSpPr>
            <p:cNvPr id="8" name="TextBox 8"/>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grpSp>
        <p:nvGrpSpPr>
          <p:cNvPr id="9" name="Group 9"/>
          <p:cNvGrpSpPr/>
          <p:nvPr/>
        </p:nvGrpSpPr>
        <p:grpSpPr>
          <a:xfrm>
            <a:off x="5183867" y="6623532"/>
            <a:ext cx="7920266" cy="2991887"/>
            <a:chOff x="0" y="0"/>
            <a:chExt cx="2263664" cy="855101"/>
          </a:xfrm>
        </p:grpSpPr>
        <p:sp>
          <p:nvSpPr>
            <p:cNvPr id="10" name="Freeform 10"/>
            <p:cNvSpPr/>
            <p:nvPr/>
          </p:nvSpPr>
          <p:spPr>
            <a:xfrm>
              <a:off x="0" y="0"/>
              <a:ext cx="2263664" cy="855101"/>
            </a:xfrm>
            <a:custGeom>
              <a:avLst/>
              <a:gdLst/>
              <a:ahLst/>
              <a:cxnLst/>
              <a:rect l="l" t="t" r="r" b="b"/>
              <a:pathLst>
                <a:path w="2263664" h="855101">
                  <a:moveTo>
                    <a:pt x="23460" y="0"/>
                  </a:moveTo>
                  <a:lnTo>
                    <a:pt x="2240205" y="0"/>
                  </a:lnTo>
                  <a:cubicBezTo>
                    <a:pt x="2246427" y="0"/>
                    <a:pt x="2252394" y="2472"/>
                    <a:pt x="2256793" y="6871"/>
                  </a:cubicBezTo>
                  <a:cubicBezTo>
                    <a:pt x="2261193" y="11271"/>
                    <a:pt x="2263664" y="17238"/>
                    <a:pt x="2263664" y="23460"/>
                  </a:cubicBezTo>
                  <a:lnTo>
                    <a:pt x="2263664" y="831641"/>
                  </a:lnTo>
                  <a:cubicBezTo>
                    <a:pt x="2263664" y="837863"/>
                    <a:pt x="2261193" y="843830"/>
                    <a:pt x="2256793" y="848230"/>
                  </a:cubicBezTo>
                  <a:cubicBezTo>
                    <a:pt x="2252394" y="852629"/>
                    <a:pt x="2246427" y="855101"/>
                    <a:pt x="2240205" y="855101"/>
                  </a:cubicBezTo>
                  <a:lnTo>
                    <a:pt x="23460" y="855101"/>
                  </a:lnTo>
                  <a:cubicBezTo>
                    <a:pt x="17238" y="855101"/>
                    <a:pt x="11271" y="852629"/>
                    <a:pt x="6871" y="848230"/>
                  </a:cubicBezTo>
                  <a:cubicBezTo>
                    <a:pt x="2472" y="843830"/>
                    <a:pt x="0" y="837863"/>
                    <a:pt x="0" y="831641"/>
                  </a:cubicBezTo>
                  <a:lnTo>
                    <a:pt x="0" y="23460"/>
                  </a:lnTo>
                  <a:cubicBezTo>
                    <a:pt x="0" y="17238"/>
                    <a:pt x="2472" y="11271"/>
                    <a:pt x="6871" y="6871"/>
                  </a:cubicBezTo>
                  <a:cubicBezTo>
                    <a:pt x="11271" y="2472"/>
                    <a:pt x="17238" y="0"/>
                    <a:pt x="23460" y="0"/>
                  </a:cubicBezTo>
                  <a:close/>
                </a:path>
              </a:pathLst>
            </a:custGeom>
            <a:solidFill>
              <a:srgbClr val="D8A790"/>
            </a:solidFill>
            <a:ln cap="rnd">
              <a:noFill/>
              <a:prstDash val="solid"/>
              <a:round/>
            </a:ln>
          </p:spPr>
        </p:sp>
        <p:sp>
          <p:nvSpPr>
            <p:cNvPr id="11" name="TextBox 11"/>
            <p:cNvSpPr txBox="1"/>
            <p:nvPr/>
          </p:nvSpPr>
          <p:spPr>
            <a:xfrm>
              <a:off x="0" y="9525"/>
              <a:ext cx="2263664" cy="845576"/>
            </a:xfrm>
            <a:prstGeom prst="rect">
              <a:avLst/>
            </a:prstGeom>
          </p:spPr>
          <p:txBody>
            <a:bodyPr lIns="50800" tIns="50800" rIns="50800" bIns="50800" rtlCol="0" anchor="ctr"/>
            <a:lstStyle/>
            <a:p>
              <a:pPr algn="ctr">
                <a:lnSpc>
                  <a:spcPts val="2879"/>
                </a:lnSpc>
              </a:pPr>
              <a:endParaRPr/>
            </a:p>
          </p:txBody>
        </p:sp>
      </p:grpSp>
      <p:sp>
        <p:nvSpPr>
          <p:cNvPr id="12" name="TextBox 12"/>
          <p:cNvSpPr txBox="1"/>
          <p:nvPr/>
        </p:nvSpPr>
        <p:spPr>
          <a:xfrm>
            <a:off x="1724130" y="4386142"/>
            <a:ext cx="6672281" cy="604521"/>
          </a:xfrm>
          <a:prstGeom prst="rect">
            <a:avLst/>
          </a:prstGeom>
        </p:spPr>
        <p:txBody>
          <a:bodyPr lIns="0" tIns="0" rIns="0" bIns="0" rtlCol="0" anchor="t">
            <a:spAutoFit/>
          </a:bodyPr>
          <a:lstStyle/>
          <a:p>
            <a:pPr marL="0" lvl="0" indent="0" algn="ctr">
              <a:lnSpc>
                <a:spcPts val="4479"/>
              </a:lnSpc>
              <a:spcBef>
                <a:spcPct val="0"/>
              </a:spcBef>
            </a:pPr>
            <a:r>
              <a:rPr lang="en-US" sz="3199">
                <a:solidFill>
                  <a:srgbClr val="5B331A"/>
                </a:solidFill>
                <a:latin typeface="Times New Roman Bold"/>
              </a:rPr>
              <a:t>Lack of Computational Resources</a:t>
            </a:r>
          </a:p>
        </p:txBody>
      </p:sp>
      <p:sp>
        <p:nvSpPr>
          <p:cNvPr id="13" name="TextBox 13"/>
          <p:cNvSpPr txBox="1"/>
          <p:nvPr/>
        </p:nvSpPr>
        <p:spPr>
          <a:xfrm>
            <a:off x="9891589" y="4114224"/>
            <a:ext cx="6672281" cy="1166496"/>
          </a:xfrm>
          <a:prstGeom prst="rect">
            <a:avLst/>
          </a:prstGeom>
        </p:spPr>
        <p:txBody>
          <a:bodyPr lIns="0" tIns="0" rIns="0" bIns="0" rtlCol="0" anchor="t">
            <a:spAutoFit/>
          </a:bodyPr>
          <a:lstStyle/>
          <a:p>
            <a:pPr marL="0" lvl="0" indent="0" algn="ctr">
              <a:lnSpc>
                <a:spcPts val="4479"/>
              </a:lnSpc>
              <a:spcBef>
                <a:spcPct val="0"/>
              </a:spcBef>
            </a:pPr>
            <a:r>
              <a:rPr lang="en-US" sz="3199">
                <a:solidFill>
                  <a:srgbClr val="5B331A"/>
                </a:solidFill>
                <a:latin typeface="Times New Roman Bold"/>
              </a:rPr>
              <a:t>Limited Data for some emotions - like “Disgust”</a:t>
            </a:r>
          </a:p>
        </p:txBody>
      </p:sp>
      <p:grpSp>
        <p:nvGrpSpPr>
          <p:cNvPr id="14" name="Group 14"/>
          <p:cNvGrpSpPr/>
          <p:nvPr/>
        </p:nvGrpSpPr>
        <p:grpSpPr>
          <a:xfrm>
            <a:off x="198261" y="259210"/>
            <a:ext cx="6115523" cy="991282"/>
            <a:chOff x="0" y="0"/>
            <a:chExt cx="8154030" cy="1321709"/>
          </a:xfrm>
        </p:grpSpPr>
        <p:sp>
          <p:nvSpPr>
            <p:cNvPr id="15" name="Freeform 15"/>
            <p:cNvSpPr/>
            <p:nvPr/>
          </p:nvSpPr>
          <p:spPr>
            <a:xfrm>
              <a:off x="0" y="0"/>
              <a:ext cx="2314859" cy="1321709"/>
            </a:xfrm>
            <a:custGeom>
              <a:avLst/>
              <a:gdLst/>
              <a:ahLst/>
              <a:cxnLst/>
              <a:rect l="l" t="t" r="r" b="b"/>
              <a:pathLst>
                <a:path w="2314859" h="1321709">
                  <a:moveTo>
                    <a:pt x="0" y="0"/>
                  </a:moveTo>
                  <a:lnTo>
                    <a:pt x="2314859" y="0"/>
                  </a:lnTo>
                  <a:lnTo>
                    <a:pt x="2314859" y="1321709"/>
                  </a:lnTo>
                  <a:lnTo>
                    <a:pt x="0" y="1321709"/>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sp>
          <p:nvSpPr>
            <p:cNvPr id="16" name="TextBox 16"/>
            <p:cNvSpPr txBox="1"/>
            <p:nvPr/>
          </p:nvSpPr>
          <p:spPr>
            <a:xfrm>
              <a:off x="3012548" y="160866"/>
              <a:ext cx="5141482" cy="923776"/>
            </a:xfrm>
            <a:prstGeom prst="rect">
              <a:avLst/>
            </a:prstGeom>
          </p:spPr>
          <p:txBody>
            <a:bodyPr lIns="0" tIns="0" rIns="0" bIns="0" rtlCol="0" anchor="t">
              <a:spAutoFit/>
            </a:bodyPr>
            <a:lstStyle/>
            <a:p>
              <a:pPr algn="l">
                <a:lnSpc>
                  <a:spcPts val="5945"/>
                </a:lnSpc>
                <a:spcBef>
                  <a:spcPct val="0"/>
                </a:spcBef>
              </a:pPr>
              <a:endParaRPr/>
            </a:p>
          </p:txBody>
        </p:sp>
      </p:grpSp>
      <p:sp>
        <p:nvSpPr>
          <p:cNvPr id="17" name="TextBox 17"/>
          <p:cNvSpPr txBox="1"/>
          <p:nvPr/>
        </p:nvSpPr>
        <p:spPr>
          <a:xfrm>
            <a:off x="5712609" y="7493365"/>
            <a:ext cx="6672281" cy="1166496"/>
          </a:xfrm>
          <a:prstGeom prst="rect">
            <a:avLst/>
          </a:prstGeom>
        </p:spPr>
        <p:txBody>
          <a:bodyPr lIns="0" tIns="0" rIns="0" bIns="0" rtlCol="0" anchor="t">
            <a:spAutoFit/>
          </a:bodyPr>
          <a:lstStyle/>
          <a:p>
            <a:pPr marL="0" lvl="0" indent="0" algn="ctr">
              <a:lnSpc>
                <a:spcPts val="4479"/>
              </a:lnSpc>
              <a:spcBef>
                <a:spcPct val="0"/>
              </a:spcBef>
            </a:pPr>
            <a:r>
              <a:rPr lang="en-US" sz="3199">
                <a:solidFill>
                  <a:srgbClr val="5B331A"/>
                </a:solidFill>
                <a:latin typeface="Times New Roman Bold"/>
              </a:rPr>
              <a:t>Need to have strong/precise expressions/emotions</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3525310" cy="571427"/>
            <a:chOff x="0" y="0"/>
            <a:chExt cx="4700413" cy="761903"/>
          </a:xfrm>
        </p:grpSpPr>
        <p:sp>
          <p:nvSpPr>
            <p:cNvPr id="3" name="Freeform 3"/>
            <p:cNvSpPr/>
            <p:nvPr/>
          </p:nvSpPr>
          <p:spPr>
            <a:xfrm>
              <a:off x="0" y="0"/>
              <a:ext cx="1334407" cy="761903"/>
            </a:xfrm>
            <a:custGeom>
              <a:avLst/>
              <a:gdLst/>
              <a:ahLst/>
              <a:cxnLst/>
              <a:rect l="l" t="t" r="r" b="b"/>
              <a:pathLst>
                <a:path w="1334407" h="761903">
                  <a:moveTo>
                    <a:pt x="0" y="0"/>
                  </a:moveTo>
                  <a:lnTo>
                    <a:pt x="1334407" y="0"/>
                  </a:lnTo>
                  <a:lnTo>
                    <a:pt x="1334407" y="761903"/>
                  </a:lnTo>
                  <a:lnTo>
                    <a:pt x="0" y="761903"/>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sp>
          <p:nvSpPr>
            <p:cNvPr id="4" name="TextBox 4"/>
            <p:cNvSpPr txBox="1"/>
            <p:nvPr/>
          </p:nvSpPr>
          <p:spPr>
            <a:xfrm>
              <a:off x="1736592" y="98557"/>
              <a:ext cx="2963821" cy="526688"/>
            </a:xfrm>
            <a:prstGeom prst="rect">
              <a:avLst/>
            </a:prstGeom>
          </p:spPr>
          <p:txBody>
            <a:bodyPr lIns="0" tIns="0" rIns="0" bIns="0" rtlCol="0" anchor="t">
              <a:spAutoFit/>
            </a:bodyPr>
            <a:lstStyle/>
            <a:p>
              <a:pPr algn="l">
                <a:lnSpc>
                  <a:spcPts val="3427"/>
                </a:lnSpc>
                <a:spcBef>
                  <a:spcPct val="0"/>
                </a:spcBef>
              </a:pPr>
              <a:endParaRPr/>
            </a:p>
          </p:txBody>
        </p:sp>
      </p:grpSp>
      <p:grpSp>
        <p:nvGrpSpPr>
          <p:cNvPr id="5" name="Group 5"/>
          <p:cNvGrpSpPr/>
          <p:nvPr/>
        </p:nvGrpSpPr>
        <p:grpSpPr>
          <a:xfrm>
            <a:off x="10747387" y="1600127"/>
            <a:ext cx="9737102" cy="9547574"/>
            <a:chOff x="0" y="0"/>
            <a:chExt cx="12982803" cy="12730098"/>
          </a:xfrm>
        </p:grpSpPr>
        <p:sp>
          <p:nvSpPr>
            <p:cNvPr id="6" name="Freeform 6"/>
            <p:cNvSpPr/>
            <p:nvPr/>
          </p:nvSpPr>
          <p:spPr>
            <a:xfrm>
              <a:off x="0" y="6357796"/>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4">
                <a:extLst>
                  <a:ext uri="{96DAC541-7B7A-43D3-8B79-37D633B846F1}">
                    <asvg:svgBlip xmlns:asvg="http://schemas.microsoft.com/office/drawing/2016/SVG/main" xmlns="" r:embed="rId5"/>
                  </a:ext>
                </a:extLst>
              </a:blip>
              <a:stretch>
                <a:fillRect t="-51576"/>
              </a:stretch>
            </a:blipFill>
          </p:spPr>
        </p:sp>
        <p:sp>
          <p:nvSpPr>
            <p:cNvPr id="7" name="Freeform 7"/>
            <p:cNvSpPr/>
            <p:nvPr/>
          </p:nvSpPr>
          <p:spPr>
            <a:xfrm>
              <a:off x="1822263" y="0"/>
              <a:ext cx="11160540" cy="6372302"/>
            </a:xfrm>
            <a:custGeom>
              <a:avLst/>
              <a:gdLst/>
              <a:ahLst/>
              <a:cxnLst/>
              <a:rect l="l" t="t" r="r" b="b"/>
              <a:pathLst>
                <a:path w="11160540" h="6372302">
                  <a:moveTo>
                    <a:pt x="0" y="0"/>
                  </a:moveTo>
                  <a:lnTo>
                    <a:pt x="11160540" y="0"/>
                  </a:lnTo>
                  <a:lnTo>
                    <a:pt x="11160540" y="6372302"/>
                  </a:lnTo>
                  <a:lnTo>
                    <a:pt x="0" y="6372302"/>
                  </a:lnTo>
                  <a:lnTo>
                    <a:pt x="0" y="0"/>
                  </a:lnTo>
                  <a:close/>
                </a:path>
              </a:pathLst>
            </a:custGeom>
            <a:blipFill>
              <a:blip r:embed="rId6">
                <a:extLst>
                  <a:ext uri="{96DAC541-7B7A-43D3-8B79-37D633B846F1}">
                    <asvg:svgBlip xmlns:asvg="http://schemas.microsoft.com/office/drawing/2016/SVG/main" xmlns="" r:embed="rId7"/>
                  </a:ext>
                </a:extLst>
              </a:blip>
              <a:stretch>
                <a:fillRect t="-51576"/>
              </a:stretch>
            </a:blipFill>
          </p:spPr>
        </p:sp>
      </p:grpSp>
      <p:grpSp>
        <p:nvGrpSpPr>
          <p:cNvPr id="8" name="Group 8"/>
          <p:cNvGrpSpPr/>
          <p:nvPr/>
        </p:nvGrpSpPr>
        <p:grpSpPr>
          <a:xfrm>
            <a:off x="1028700" y="2049119"/>
            <a:ext cx="10917539" cy="6188761"/>
            <a:chOff x="0" y="0"/>
            <a:chExt cx="14556718" cy="8251682"/>
          </a:xfrm>
        </p:grpSpPr>
        <p:sp>
          <p:nvSpPr>
            <p:cNvPr id="9" name="TextBox 9"/>
            <p:cNvSpPr txBox="1"/>
            <p:nvPr/>
          </p:nvSpPr>
          <p:spPr>
            <a:xfrm>
              <a:off x="0" y="76200"/>
              <a:ext cx="14556718" cy="1919816"/>
            </a:xfrm>
            <a:prstGeom prst="rect">
              <a:avLst/>
            </a:prstGeom>
          </p:spPr>
          <p:txBody>
            <a:bodyPr lIns="0" tIns="0" rIns="0" bIns="0" rtlCol="0" anchor="t">
              <a:spAutoFit/>
            </a:bodyPr>
            <a:lstStyle/>
            <a:p>
              <a:pPr algn="l">
                <a:lnSpc>
                  <a:spcPts val="10862"/>
                </a:lnSpc>
              </a:pPr>
              <a:r>
                <a:rPr lang="en-US" sz="9874" spc="-394">
                  <a:solidFill>
                    <a:srgbClr val="2F1915"/>
                  </a:solidFill>
                  <a:latin typeface="Tenor Sans"/>
                </a:rPr>
                <a:t>Conclusion</a:t>
              </a:r>
            </a:p>
          </p:txBody>
        </p:sp>
        <p:sp>
          <p:nvSpPr>
            <p:cNvPr id="10" name="TextBox 10"/>
            <p:cNvSpPr txBox="1"/>
            <p:nvPr/>
          </p:nvSpPr>
          <p:spPr>
            <a:xfrm>
              <a:off x="0" y="2539857"/>
              <a:ext cx="14556718" cy="5711825"/>
            </a:xfrm>
            <a:prstGeom prst="rect">
              <a:avLst/>
            </a:prstGeom>
          </p:spPr>
          <p:txBody>
            <a:bodyPr lIns="0" tIns="0" rIns="0" bIns="0" rtlCol="0" anchor="t">
              <a:spAutoFit/>
            </a:bodyPr>
            <a:lstStyle/>
            <a:p>
              <a:pPr algn="l">
                <a:lnSpc>
                  <a:spcPts val="4200"/>
                </a:lnSpc>
              </a:pPr>
              <a:r>
                <a:rPr lang="en-US" sz="3000">
                  <a:solidFill>
                    <a:srgbClr val="2F1915"/>
                  </a:solidFill>
                  <a:latin typeface="Times New Roman Bold"/>
                </a:rPr>
                <a:t>In this project we have covered the emotion recognition technology , it holds an immense potential. In this project an emotion of an individual is detected by capturing his/her face .</a:t>
              </a:r>
            </a:p>
            <a:p>
              <a:pPr algn="l">
                <a:lnSpc>
                  <a:spcPts val="4200"/>
                </a:lnSpc>
              </a:pPr>
              <a:r>
                <a:rPr lang="en-US" sz="3000">
                  <a:solidFill>
                    <a:srgbClr val="2F1915"/>
                  </a:solidFill>
                  <a:latin typeface="Times New Roman Bold"/>
                </a:rPr>
                <a:t>This can work on both static images as well as on live video. One big use of this project is done in online meeting platform. After detecting the emotion of an individual it suggests the overall meeting experience to the host .</a:t>
              </a:r>
            </a:p>
            <a:p>
              <a:pPr marL="0" lvl="0" indent="0" algn="l">
                <a:lnSpc>
                  <a:spcPts val="4200"/>
                </a:lnSpc>
                <a:spcBef>
                  <a:spcPct val="0"/>
                </a:spcBef>
              </a:pPr>
              <a:endParaRPr lang="en-US" sz="3000">
                <a:solidFill>
                  <a:srgbClr val="2F1915"/>
                </a:solidFill>
                <a:latin typeface="Times New Roman Bold"/>
              </a:endParaRPr>
            </a:p>
          </p:txBody>
        </p: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grpSp>
        <p:nvGrpSpPr>
          <p:cNvPr id="2" name="Group 2"/>
          <p:cNvGrpSpPr/>
          <p:nvPr/>
        </p:nvGrpSpPr>
        <p:grpSpPr>
          <a:xfrm>
            <a:off x="8666038" y="0"/>
            <a:ext cx="9621962" cy="10287000"/>
            <a:chOff x="0" y="0"/>
            <a:chExt cx="2534179" cy="2709333"/>
          </a:xfrm>
        </p:grpSpPr>
        <p:sp>
          <p:nvSpPr>
            <p:cNvPr id="3" name="Freeform 3"/>
            <p:cNvSpPr/>
            <p:nvPr/>
          </p:nvSpPr>
          <p:spPr>
            <a:xfrm>
              <a:off x="0" y="0"/>
              <a:ext cx="2534179" cy="2709333"/>
            </a:xfrm>
            <a:custGeom>
              <a:avLst/>
              <a:gdLst/>
              <a:ahLst/>
              <a:cxnLst/>
              <a:rect l="l" t="t" r="r" b="b"/>
              <a:pathLst>
                <a:path w="2534179" h="2709333">
                  <a:moveTo>
                    <a:pt x="0" y="0"/>
                  </a:moveTo>
                  <a:lnTo>
                    <a:pt x="2534179" y="0"/>
                  </a:lnTo>
                  <a:lnTo>
                    <a:pt x="2534179" y="2709333"/>
                  </a:lnTo>
                  <a:lnTo>
                    <a:pt x="0" y="2709333"/>
                  </a:lnTo>
                  <a:close/>
                </a:path>
              </a:pathLst>
            </a:custGeom>
            <a:solidFill>
              <a:srgbClr val="2F1915"/>
            </a:solidFill>
          </p:spPr>
        </p:sp>
        <p:sp>
          <p:nvSpPr>
            <p:cNvPr id="4" name="TextBox 4"/>
            <p:cNvSpPr txBox="1"/>
            <p:nvPr/>
          </p:nvSpPr>
          <p:spPr>
            <a:xfrm>
              <a:off x="0" y="-47625"/>
              <a:ext cx="2534179" cy="2756958"/>
            </a:xfrm>
            <a:prstGeom prst="rect">
              <a:avLst/>
            </a:prstGeom>
          </p:spPr>
          <p:txBody>
            <a:bodyPr lIns="76200" tIns="76200" rIns="76200" bIns="76200" rtlCol="0" anchor="ctr"/>
            <a:lstStyle/>
            <a:p>
              <a:pPr algn="ctr">
                <a:lnSpc>
                  <a:spcPts val="3359"/>
                </a:lnSpc>
              </a:pPr>
              <a:endParaRPr/>
            </a:p>
          </p:txBody>
        </p:sp>
      </p:grpSp>
      <p:grpSp>
        <p:nvGrpSpPr>
          <p:cNvPr id="5" name="Group 5"/>
          <p:cNvGrpSpPr/>
          <p:nvPr/>
        </p:nvGrpSpPr>
        <p:grpSpPr>
          <a:xfrm>
            <a:off x="9144000" y="1028700"/>
            <a:ext cx="8115300" cy="8411529"/>
            <a:chOff x="0" y="0"/>
            <a:chExt cx="3569218" cy="3699503"/>
          </a:xfrm>
        </p:grpSpPr>
        <p:sp>
          <p:nvSpPr>
            <p:cNvPr id="6" name="Freeform 6"/>
            <p:cNvSpPr/>
            <p:nvPr/>
          </p:nvSpPr>
          <p:spPr>
            <a:xfrm>
              <a:off x="0" y="0"/>
              <a:ext cx="3569218" cy="3699503"/>
            </a:xfrm>
            <a:custGeom>
              <a:avLst/>
              <a:gdLst/>
              <a:ahLst/>
              <a:cxnLst/>
              <a:rect l="l" t="t" r="r" b="b"/>
              <a:pathLst>
                <a:path w="3569218" h="3699503">
                  <a:moveTo>
                    <a:pt x="0" y="0"/>
                  </a:moveTo>
                  <a:lnTo>
                    <a:pt x="2753199" y="0"/>
                  </a:lnTo>
                  <a:cubicBezTo>
                    <a:pt x="3203321" y="0"/>
                    <a:pt x="3569218" y="379253"/>
                    <a:pt x="3569218" y="845805"/>
                  </a:cubicBezTo>
                  <a:lnTo>
                    <a:pt x="3569218" y="3699503"/>
                  </a:lnTo>
                  <a:lnTo>
                    <a:pt x="0" y="3699503"/>
                  </a:lnTo>
                  <a:lnTo>
                    <a:pt x="0" y="0"/>
                  </a:lnTo>
                  <a:close/>
                </a:path>
              </a:pathLst>
            </a:custGeom>
            <a:blipFill>
              <a:blip r:embed="rId2"/>
              <a:stretch>
                <a:fillRect l="-1825" r="-1825"/>
              </a:stretch>
            </a:blipFill>
          </p:spPr>
        </p:sp>
      </p:grpSp>
      <p:sp>
        <p:nvSpPr>
          <p:cNvPr id="7" name="TextBox 7"/>
          <p:cNvSpPr txBox="1"/>
          <p:nvPr/>
        </p:nvSpPr>
        <p:spPr>
          <a:xfrm>
            <a:off x="674689" y="947337"/>
            <a:ext cx="7282363" cy="3377996"/>
          </a:xfrm>
          <a:prstGeom prst="rect">
            <a:avLst/>
          </a:prstGeom>
        </p:spPr>
        <p:txBody>
          <a:bodyPr lIns="0" tIns="0" rIns="0" bIns="0" rtlCol="0" anchor="t">
            <a:spAutoFit/>
          </a:bodyPr>
          <a:lstStyle/>
          <a:p>
            <a:pPr marL="0" lvl="0" indent="0" algn="ctr">
              <a:lnSpc>
                <a:spcPts val="8782"/>
              </a:lnSpc>
            </a:pPr>
            <a:r>
              <a:rPr lang="en-US" sz="7983" strike="noStrike" spc="-319">
                <a:solidFill>
                  <a:srgbClr val="2F1915"/>
                </a:solidFill>
                <a:latin typeface="Tenor Sans"/>
              </a:rPr>
              <a:t>FACE EMOTION DETECTION</a:t>
            </a:r>
          </a:p>
        </p:txBody>
      </p:sp>
      <p:sp>
        <p:nvSpPr>
          <p:cNvPr id="8" name="TextBox 8"/>
          <p:cNvSpPr txBox="1"/>
          <p:nvPr/>
        </p:nvSpPr>
        <p:spPr>
          <a:xfrm>
            <a:off x="674689" y="5493686"/>
            <a:ext cx="7282363" cy="1889674"/>
          </a:xfrm>
          <a:prstGeom prst="rect">
            <a:avLst/>
          </a:prstGeom>
        </p:spPr>
        <p:txBody>
          <a:bodyPr lIns="0" tIns="0" rIns="0" bIns="0" rtlCol="0" anchor="t">
            <a:spAutoFit/>
          </a:bodyPr>
          <a:lstStyle/>
          <a:p>
            <a:pPr marL="0" lvl="0" indent="0" algn="ctr">
              <a:lnSpc>
                <a:spcPts val="2944"/>
              </a:lnSpc>
            </a:pPr>
            <a:r>
              <a:rPr lang="en-US" sz="2103" strike="noStrike">
                <a:solidFill>
                  <a:srgbClr val="2F1915"/>
                </a:solidFill>
                <a:latin typeface="Times New Roman"/>
              </a:rPr>
              <a:t>FACIAL EXPRESSIONS ARE A WAY OF COMMUNICATION WITHOUT USING ANY WORDS OR SYMBOLS. THESE EXPRESSIONS ARE A RESULT OF CHANGE IN THE POSITION OF EYEBROWS, NOSE, EYES, MOUTH AND CHEEKS.</a:t>
            </a:r>
          </a:p>
        </p:txBody>
      </p:sp>
      <p:grpSp>
        <p:nvGrpSpPr>
          <p:cNvPr id="9" name="Group 9"/>
          <p:cNvGrpSpPr/>
          <p:nvPr/>
        </p:nvGrpSpPr>
        <p:grpSpPr>
          <a:xfrm>
            <a:off x="459158" y="446402"/>
            <a:ext cx="3525310" cy="571427"/>
            <a:chOff x="0" y="0"/>
            <a:chExt cx="4700413" cy="761903"/>
          </a:xfrm>
        </p:grpSpPr>
        <p:sp>
          <p:nvSpPr>
            <p:cNvPr id="10" name="Freeform 10"/>
            <p:cNvSpPr/>
            <p:nvPr/>
          </p:nvSpPr>
          <p:spPr>
            <a:xfrm>
              <a:off x="0" y="0"/>
              <a:ext cx="1334407" cy="761903"/>
            </a:xfrm>
            <a:custGeom>
              <a:avLst/>
              <a:gdLst/>
              <a:ahLst/>
              <a:cxnLst/>
              <a:rect l="l" t="t" r="r" b="b"/>
              <a:pathLst>
                <a:path w="1334407" h="761903">
                  <a:moveTo>
                    <a:pt x="0" y="0"/>
                  </a:moveTo>
                  <a:lnTo>
                    <a:pt x="1334407" y="0"/>
                  </a:lnTo>
                  <a:lnTo>
                    <a:pt x="1334407" y="761903"/>
                  </a:lnTo>
                  <a:lnTo>
                    <a:pt x="0" y="761903"/>
                  </a:lnTo>
                  <a:lnTo>
                    <a:pt x="0" y="0"/>
                  </a:lnTo>
                  <a:close/>
                </a:path>
              </a:pathLst>
            </a:custGeom>
            <a:blipFill>
              <a:blip r:embed="rId3">
                <a:extLst>
                  <a:ext uri="{96DAC541-7B7A-43D3-8B79-37D633B846F1}">
                    <asvg:svgBlip xmlns:asvg="http://schemas.microsoft.com/office/drawing/2016/SVG/main" xmlns="" r:embed="rId4"/>
                  </a:ext>
                </a:extLst>
              </a:blip>
              <a:stretch>
                <a:fillRect t="-51576"/>
              </a:stretch>
            </a:blipFill>
          </p:spPr>
        </p:sp>
        <p:sp>
          <p:nvSpPr>
            <p:cNvPr id="11" name="TextBox 11"/>
            <p:cNvSpPr txBox="1"/>
            <p:nvPr/>
          </p:nvSpPr>
          <p:spPr>
            <a:xfrm>
              <a:off x="1736592" y="98702"/>
              <a:ext cx="2963821" cy="526398"/>
            </a:xfrm>
            <a:prstGeom prst="rect">
              <a:avLst/>
            </a:prstGeom>
          </p:spPr>
          <p:txBody>
            <a:bodyPr lIns="0" tIns="0" rIns="0" bIns="0" rtlCol="0" anchor="t">
              <a:spAutoFit/>
            </a:bodyPr>
            <a:lstStyle/>
            <a:p>
              <a:pPr algn="l">
                <a:lnSpc>
                  <a:spcPts val="3439"/>
                </a:lnSpc>
                <a:spcBef>
                  <a:spcPct val="0"/>
                </a:spcBef>
              </a:pPr>
              <a:endParaRP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grpSp>
        <p:nvGrpSpPr>
          <p:cNvPr id="2" name="Group 2"/>
          <p:cNvGrpSpPr/>
          <p:nvPr/>
        </p:nvGrpSpPr>
        <p:grpSpPr>
          <a:xfrm>
            <a:off x="9835859" y="-615324"/>
            <a:ext cx="10437931" cy="10902324"/>
            <a:chOff x="0" y="0"/>
            <a:chExt cx="2749085" cy="2871394"/>
          </a:xfrm>
        </p:grpSpPr>
        <p:sp>
          <p:nvSpPr>
            <p:cNvPr id="3" name="Freeform 3"/>
            <p:cNvSpPr/>
            <p:nvPr/>
          </p:nvSpPr>
          <p:spPr>
            <a:xfrm>
              <a:off x="0" y="0"/>
              <a:ext cx="2749085" cy="2871394"/>
            </a:xfrm>
            <a:custGeom>
              <a:avLst/>
              <a:gdLst/>
              <a:ahLst/>
              <a:cxnLst/>
              <a:rect l="l" t="t" r="r" b="b"/>
              <a:pathLst>
                <a:path w="2749085" h="2871394">
                  <a:moveTo>
                    <a:pt x="0" y="0"/>
                  </a:moveTo>
                  <a:lnTo>
                    <a:pt x="2749085" y="0"/>
                  </a:lnTo>
                  <a:lnTo>
                    <a:pt x="2749085" y="2871394"/>
                  </a:lnTo>
                  <a:lnTo>
                    <a:pt x="0" y="2871394"/>
                  </a:lnTo>
                  <a:close/>
                </a:path>
              </a:pathLst>
            </a:custGeom>
            <a:solidFill>
              <a:srgbClr val="BEA595"/>
            </a:solidFill>
          </p:spPr>
        </p:sp>
        <p:sp>
          <p:nvSpPr>
            <p:cNvPr id="4" name="TextBox 4"/>
            <p:cNvSpPr txBox="1"/>
            <p:nvPr/>
          </p:nvSpPr>
          <p:spPr>
            <a:xfrm>
              <a:off x="0" y="-28575"/>
              <a:ext cx="2749085" cy="2899969"/>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3215540052"/>
              </p:ext>
            </p:extLst>
          </p:nvPr>
        </p:nvGraphicFramePr>
        <p:xfrm>
          <a:off x="10577877" y="902968"/>
          <a:ext cx="6109923" cy="7069135"/>
        </p:xfrm>
        <a:graphic>
          <a:graphicData uri="http://schemas.openxmlformats.org/drawingml/2006/table">
            <a:tbl>
              <a:tblPr/>
              <a:tblGrid>
                <a:gridCol w="6109923">
                  <a:extLst>
                    <a:ext uri="{9D8B030D-6E8A-4147-A177-3AD203B41FA5}">
                      <a16:colId xmlns:a16="http://schemas.microsoft.com/office/drawing/2014/main" val="20000"/>
                    </a:ext>
                  </a:extLst>
                </a:gridCol>
              </a:tblGrid>
              <a:tr h="1413827">
                <a:tc>
                  <a:txBody>
                    <a:bodyPr/>
                    <a:lstStyle/>
                    <a:p>
                      <a:pPr marL="0" lvl="0" indent="0" algn="l">
                        <a:lnSpc>
                          <a:spcPts val="2400"/>
                        </a:lnSpc>
                        <a:spcBef>
                          <a:spcPct val="0"/>
                        </a:spcBef>
                        <a:defRPr/>
                      </a:pPr>
                      <a:r>
                        <a:rPr lang="en-US" sz="2000" spc="-150" dirty="0">
                          <a:solidFill>
                            <a:srgbClr val="000000"/>
                          </a:solidFill>
                          <a:latin typeface="Open Sauce"/>
                          <a:hlinkClick r:id="rId2" tooltip="https://images.app.goo.gl/JiyS6YQLGHeMd52N6"/>
                        </a:rPr>
                        <a:t>images.app.goo.gl/JiyS6YQLGHeMd52N6</a:t>
                      </a:r>
                      <a:endParaRPr lang="en-US" sz="1100" dirty="0"/>
                    </a:p>
                  </a:txBody>
                  <a:tcPr marL="190500" marR="190500" marT="190500" marB="190500" anchor="ctr">
                    <a:lnL w="0" cap="flat" cmpd="sng" algn="ctr">
                      <a:solidFill>
                        <a:srgbClr val="FAEFE0"/>
                      </a:solidFill>
                      <a:prstDash val="solid"/>
                      <a:round/>
                      <a:headEnd type="none" w="med" len="med"/>
                      <a:tailEnd type="none" w="med" len="med"/>
                    </a:lnL>
                    <a:lnR w="0" cap="flat" cmpd="sng" algn="ctr">
                      <a:solidFill>
                        <a:srgbClr val="FAEFE0"/>
                      </a:solidFill>
                      <a:prstDash val="solid"/>
                      <a:round/>
                      <a:headEnd type="none" w="med" len="med"/>
                      <a:tailEnd type="none" w="med" len="med"/>
                    </a:lnR>
                    <a:lnT w="0" cap="flat" cmpd="sng" algn="ctr">
                      <a:solidFill>
                        <a:srgbClr val="FAEFE0"/>
                      </a:solidFill>
                      <a:prstDash val="solid"/>
                      <a:round/>
                      <a:headEnd type="none" w="med" len="med"/>
                      <a:tailEnd type="none" w="med" len="med"/>
                    </a:lnT>
                    <a:lnB w="19050" cap="flat" cmpd="sng" algn="ctr">
                      <a:solidFill>
                        <a:srgbClr val="FAEFE0"/>
                      </a:solidFill>
                      <a:prstDash val="solid"/>
                      <a:round/>
                      <a:headEnd type="none" w="med" len="med"/>
                      <a:tailEnd type="none" w="med" len="med"/>
                    </a:lnB>
                  </a:tcPr>
                </a:tc>
                <a:extLst>
                  <a:ext uri="{0D108BD9-81ED-4DB2-BD59-A6C34878D82A}">
                    <a16:rowId xmlns:a16="http://schemas.microsoft.com/office/drawing/2014/main" val="10000"/>
                  </a:ext>
                </a:extLst>
              </a:tr>
              <a:tr h="1413827">
                <a:tc>
                  <a:txBody>
                    <a:bodyPr/>
                    <a:lstStyle/>
                    <a:p>
                      <a:pPr marL="0" lvl="0" indent="0" algn="l">
                        <a:lnSpc>
                          <a:spcPts val="2400"/>
                        </a:lnSpc>
                        <a:spcBef>
                          <a:spcPct val="0"/>
                        </a:spcBef>
                        <a:defRPr/>
                      </a:pPr>
                      <a:r>
                        <a:rPr lang="en-US" sz="2000" spc="-150">
                          <a:solidFill>
                            <a:srgbClr val="000000"/>
                          </a:solidFill>
                          <a:latin typeface="Open Sauce"/>
                          <a:hlinkClick r:id="rId3" tooltip="https://images.app.goo.gl/qkNnsAWhTiNFRFRR9"/>
                        </a:rPr>
                        <a:t>https://images.app.goo.gl/qkNnsAWhTiNFRFRR9</a:t>
                      </a:r>
                      <a:endParaRPr lang="en-US" sz="1100"/>
                    </a:p>
                  </a:txBody>
                  <a:tcPr marL="190500" marR="190500" marT="190500" marB="190500" anchor="ctr">
                    <a:lnL w="0" cap="flat" cmpd="sng" algn="ctr">
                      <a:solidFill>
                        <a:srgbClr val="FAEFE0"/>
                      </a:solidFill>
                      <a:prstDash val="solid"/>
                      <a:round/>
                      <a:headEnd type="none" w="med" len="med"/>
                      <a:tailEnd type="none" w="med" len="med"/>
                    </a:lnL>
                    <a:lnR w="0" cap="flat" cmpd="sng" algn="ctr">
                      <a:solidFill>
                        <a:srgbClr val="FAEFE0"/>
                      </a:solidFill>
                      <a:prstDash val="solid"/>
                      <a:round/>
                      <a:headEnd type="none" w="med" len="med"/>
                      <a:tailEnd type="none" w="med" len="med"/>
                    </a:lnR>
                    <a:lnT w="19050" cap="flat" cmpd="sng" algn="ctr">
                      <a:solidFill>
                        <a:srgbClr val="FAEFE0"/>
                      </a:solidFill>
                      <a:prstDash val="solid"/>
                      <a:round/>
                      <a:headEnd type="none" w="med" len="med"/>
                      <a:tailEnd type="none" w="med" len="med"/>
                    </a:lnT>
                    <a:lnB w="19050" cap="flat" cmpd="sng" algn="ctr">
                      <a:solidFill>
                        <a:srgbClr val="FAEFE0"/>
                      </a:solidFill>
                      <a:prstDash val="solid"/>
                      <a:round/>
                      <a:headEnd type="none" w="med" len="med"/>
                      <a:tailEnd type="none" w="med" len="med"/>
                    </a:lnB>
                  </a:tcPr>
                </a:tc>
                <a:extLst>
                  <a:ext uri="{0D108BD9-81ED-4DB2-BD59-A6C34878D82A}">
                    <a16:rowId xmlns:a16="http://schemas.microsoft.com/office/drawing/2014/main" val="10001"/>
                  </a:ext>
                </a:extLst>
              </a:tr>
              <a:tr h="1413827">
                <a:tc>
                  <a:txBody>
                    <a:bodyPr/>
                    <a:lstStyle/>
                    <a:p>
                      <a:pPr marL="0" lvl="0" indent="0" algn="l">
                        <a:lnSpc>
                          <a:spcPts val="2400"/>
                        </a:lnSpc>
                        <a:spcBef>
                          <a:spcPct val="0"/>
                        </a:spcBef>
                        <a:defRPr/>
                      </a:pPr>
                      <a:r>
                        <a:rPr lang="en-US" sz="2000" spc="-150">
                          <a:solidFill>
                            <a:srgbClr val="000000"/>
                          </a:solidFill>
                          <a:latin typeface="Open Sauce"/>
                          <a:hlinkClick r:id="rId2" tooltip="https://images.app.goo.gl/JiyS6YQLGHeMd52N6"/>
                        </a:rPr>
                        <a:t>https://images.app.goo.gl/JiyS6YQLGHeMd52N6</a:t>
                      </a:r>
                      <a:endParaRPr lang="en-US" sz="1100"/>
                    </a:p>
                  </a:txBody>
                  <a:tcPr marL="190500" marR="190500" marT="190500" marB="190500" anchor="ctr">
                    <a:lnL w="0" cap="flat" cmpd="sng" algn="ctr">
                      <a:solidFill>
                        <a:srgbClr val="FAEFE0"/>
                      </a:solidFill>
                      <a:prstDash val="solid"/>
                      <a:round/>
                      <a:headEnd type="none" w="med" len="med"/>
                      <a:tailEnd type="none" w="med" len="med"/>
                    </a:lnL>
                    <a:lnR w="0" cap="flat" cmpd="sng" algn="ctr">
                      <a:solidFill>
                        <a:srgbClr val="FAEFE0"/>
                      </a:solidFill>
                      <a:prstDash val="solid"/>
                      <a:round/>
                      <a:headEnd type="none" w="med" len="med"/>
                      <a:tailEnd type="none" w="med" len="med"/>
                    </a:lnR>
                    <a:lnT w="19050" cap="flat" cmpd="sng" algn="ctr">
                      <a:solidFill>
                        <a:srgbClr val="FAEFE0"/>
                      </a:solidFill>
                      <a:prstDash val="solid"/>
                      <a:round/>
                      <a:headEnd type="none" w="med" len="med"/>
                      <a:tailEnd type="none" w="med" len="med"/>
                    </a:lnT>
                    <a:lnB w="19050" cap="flat" cmpd="sng" algn="ctr">
                      <a:solidFill>
                        <a:srgbClr val="FAEFE0"/>
                      </a:solidFill>
                      <a:prstDash val="solid"/>
                      <a:round/>
                      <a:headEnd type="none" w="med" len="med"/>
                      <a:tailEnd type="none" w="med" len="med"/>
                    </a:lnB>
                  </a:tcPr>
                </a:tc>
                <a:extLst>
                  <a:ext uri="{0D108BD9-81ED-4DB2-BD59-A6C34878D82A}">
                    <a16:rowId xmlns:a16="http://schemas.microsoft.com/office/drawing/2014/main" val="10002"/>
                  </a:ext>
                </a:extLst>
              </a:tr>
              <a:tr h="1413827">
                <a:tc>
                  <a:txBody>
                    <a:bodyPr/>
                    <a:lstStyle/>
                    <a:p>
                      <a:pPr marL="0" lvl="0" indent="0" algn="l">
                        <a:lnSpc>
                          <a:spcPts val="2400"/>
                        </a:lnSpc>
                        <a:spcBef>
                          <a:spcPct val="0"/>
                        </a:spcBef>
                        <a:defRPr/>
                      </a:pPr>
                      <a:endParaRPr lang="en-US" sz="1100"/>
                    </a:p>
                  </a:txBody>
                  <a:tcPr marL="190500" marR="190500" marT="190500" marB="190500" anchor="ctr">
                    <a:lnL w="0" cap="flat" cmpd="sng" algn="ctr">
                      <a:solidFill>
                        <a:srgbClr val="FAEFE0"/>
                      </a:solidFill>
                      <a:prstDash val="solid"/>
                      <a:round/>
                      <a:headEnd type="none" w="med" len="med"/>
                      <a:tailEnd type="none" w="med" len="med"/>
                    </a:lnL>
                    <a:lnR w="0" cap="flat" cmpd="sng" algn="ctr">
                      <a:solidFill>
                        <a:srgbClr val="FAEFE0"/>
                      </a:solidFill>
                      <a:prstDash val="solid"/>
                      <a:round/>
                      <a:headEnd type="none" w="med" len="med"/>
                      <a:tailEnd type="none" w="med" len="med"/>
                    </a:lnR>
                    <a:lnT w="19050" cap="flat" cmpd="sng" algn="ctr">
                      <a:solidFill>
                        <a:srgbClr val="FAEFE0"/>
                      </a:solidFill>
                      <a:prstDash val="solid"/>
                      <a:round/>
                      <a:headEnd type="none" w="med" len="med"/>
                      <a:tailEnd type="none" w="med" len="med"/>
                    </a:lnT>
                    <a:lnB w="19050" cap="flat" cmpd="sng" algn="ctr">
                      <a:solidFill>
                        <a:srgbClr val="FAEFE0"/>
                      </a:solidFill>
                      <a:prstDash val="solid"/>
                      <a:round/>
                      <a:headEnd type="none" w="med" len="med"/>
                      <a:tailEnd type="none" w="med" len="med"/>
                    </a:lnB>
                  </a:tcPr>
                </a:tc>
                <a:extLst>
                  <a:ext uri="{0D108BD9-81ED-4DB2-BD59-A6C34878D82A}">
                    <a16:rowId xmlns:a16="http://schemas.microsoft.com/office/drawing/2014/main" val="10003"/>
                  </a:ext>
                </a:extLst>
              </a:tr>
              <a:tr h="1413827">
                <a:tc>
                  <a:txBody>
                    <a:bodyPr/>
                    <a:lstStyle/>
                    <a:p>
                      <a:pPr marL="0" lvl="0" indent="0" algn="l">
                        <a:lnSpc>
                          <a:spcPts val="2400"/>
                        </a:lnSpc>
                        <a:spcBef>
                          <a:spcPct val="0"/>
                        </a:spcBef>
                        <a:defRPr/>
                      </a:pPr>
                      <a:r>
                        <a:rPr lang="en-US" sz="2000" spc="-150" dirty="0">
                          <a:solidFill>
                            <a:srgbClr val="000000"/>
                          </a:solidFill>
                          <a:latin typeface="Open Sauce"/>
                        </a:rPr>
                        <a:t>https://jpgimages.app.goo.gl/JiyS6YQLlaODAed52N6</a:t>
                      </a:r>
                      <a:endParaRPr lang="en-US" sz="1100" dirty="0"/>
                    </a:p>
                  </a:txBody>
                  <a:tcPr marL="190500" marR="190500" marT="190500" marB="190500" anchor="ctr">
                    <a:lnL w="0" cap="flat" cmpd="sng" algn="ctr">
                      <a:solidFill>
                        <a:srgbClr val="FAEFE0"/>
                      </a:solidFill>
                      <a:prstDash val="solid"/>
                      <a:round/>
                      <a:headEnd type="none" w="med" len="med"/>
                      <a:tailEnd type="none" w="med" len="med"/>
                    </a:lnL>
                    <a:lnR w="0" cap="flat" cmpd="sng" algn="ctr">
                      <a:solidFill>
                        <a:srgbClr val="FAEFE0"/>
                      </a:solidFill>
                      <a:prstDash val="solid"/>
                      <a:round/>
                      <a:headEnd type="none" w="med" len="med"/>
                      <a:tailEnd type="none" w="med" len="med"/>
                    </a:lnR>
                    <a:lnT w="19050" cap="flat" cmpd="sng" algn="ctr">
                      <a:solidFill>
                        <a:srgbClr val="FAEFE0"/>
                      </a:solidFill>
                      <a:prstDash val="solid"/>
                      <a:round/>
                      <a:headEnd type="none" w="med" len="med"/>
                      <a:tailEnd type="none" w="med" len="med"/>
                    </a:lnT>
                    <a:lnB w="19050" cap="flat" cmpd="sng" algn="ctr">
                      <a:solidFill>
                        <a:srgbClr val="FAEFE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AutoShape 6"/>
          <p:cNvSpPr/>
          <p:nvPr/>
        </p:nvSpPr>
        <p:spPr>
          <a:xfrm flipV="1">
            <a:off x="9550109" y="-4"/>
            <a:ext cx="0" cy="10287004"/>
          </a:xfrm>
          <a:prstGeom prst="line">
            <a:avLst/>
          </a:prstGeom>
          <a:ln w="19050" cap="flat">
            <a:solidFill>
              <a:srgbClr val="282A29"/>
            </a:solidFill>
            <a:prstDash val="solid"/>
            <a:headEnd type="none" w="sm" len="sm"/>
            <a:tailEnd type="none" w="sm" len="sm"/>
          </a:ln>
        </p:spPr>
      </p:sp>
      <p:sp>
        <p:nvSpPr>
          <p:cNvPr id="7" name="Freeform 7"/>
          <p:cNvSpPr/>
          <p:nvPr/>
        </p:nvSpPr>
        <p:spPr>
          <a:xfrm>
            <a:off x="2804178" y="3629756"/>
            <a:ext cx="4247535" cy="4114800"/>
          </a:xfrm>
          <a:custGeom>
            <a:avLst/>
            <a:gdLst/>
            <a:ahLst/>
            <a:cxnLst/>
            <a:rect l="l" t="t" r="r" b="b"/>
            <a:pathLst>
              <a:path w="4247535" h="4114800">
                <a:moveTo>
                  <a:pt x="0" y="0"/>
                </a:moveTo>
                <a:lnTo>
                  <a:pt x="4247535" y="0"/>
                </a:lnTo>
                <a:lnTo>
                  <a:pt x="4247535" y="4114800"/>
                </a:lnTo>
                <a:lnTo>
                  <a:pt x="0" y="4114800"/>
                </a:lnTo>
                <a:lnTo>
                  <a:pt x="0" y="0"/>
                </a:lnTo>
                <a:close/>
              </a:path>
            </a:pathLst>
          </a:custGeom>
          <a:blipFill>
            <a:blip r:embed="rId4">
              <a:alphaModFix amt="71000"/>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1028700" y="1200150"/>
            <a:ext cx="7798491" cy="1327023"/>
          </a:xfrm>
          <a:prstGeom prst="rect">
            <a:avLst/>
          </a:prstGeom>
        </p:spPr>
        <p:txBody>
          <a:bodyPr lIns="0" tIns="0" rIns="0" bIns="0" rtlCol="0" anchor="t">
            <a:spAutoFit/>
          </a:bodyPr>
          <a:lstStyle/>
          <a:p>
            <a:pPr algn="l">
              <a:lnSpc>
                <a:spcPts val="9869"/>
              </a:lnSpc>
            </a:pPr>
            <a:r>
              <a:rPr lang="en-US" sz="9869" spc="-740">
                <a:solidFill>
                  <a:srgbClr val="2F1915"/>
                </a:solidFill>
                <a:latin typeface="Tenor Sans"/>
              </a:rPr>
              <a:t>Resource Page</a:t>
            </a:r>
          </a:p>
        </p:txBody>
      </p:sp>
      <p:sp>
        <p:nvSpPr>
          <p:cNvPr id="9" name="TextBox 9"/>
          <p:cNvSpPr txBox="1"/>
          <p:nvPr/>
        </p:nvSpPr>
        <p:spPr>
          <a:xfrm>
            <a:off x="10810442" y="5639531"/>
            <a:ext cx="5139452" cy="344170"/>
          </a:xfrm>
          <a:prstGeom prst="rect">
            <a:avLst/>
          </a:prstGeom>
        </p:spPr>
        <p:txBody>
          <a:bodyPr lIns="0" tIns="0" rIns="0" bIns="0" rtlCol="0" anchor="t">
            <a:spAutoFit/>
          </a:bodyPr>
          <a:lstStyle/>
          <a:p>
            <a:pPr algn="ctr">
              <a:lnSpc>
                <a:spcPts val="2840"/>
              </a:lnSpc>
              <a:spcBef>
                <a:spcPct val="0"/>
              </a:spcBef>
            </a:pPr>
            <a:r>
              <a:rPr lang="en-US" sz="2000">
                <a:solidFill>
                  <a:srgbClr val="000000"/>
                </a:solidFill>
                <a:latin typeface="Open Sauce"/>
                <a:hlinkClick r:id="rId2" tooltip="https://images.app.goo.gl/JiyS6YQLGHeMd52N6"/>
              </a:rPr>
              <a:t>images.app.goo.gl/JiyS6YQLGHeMd52N6</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sp>
        <p:nvSpPr>
          <p:cNvPr id="2" name="AutoShape 2"/>
          <p:cNvSpPr/>
          <p:nvPr/>
        </p:nvSpPr>
        <p:spPr>
          <a:xfrm rot="628038">
            <a:off x="12564793" y="-1386196"/>
            <a:ext cx="2729333" cy="13687572"/>
          </a:xfrm>
          <a:prstGeom prst="rect">
            <a:avLst/>
          </a:prstGeom>
          <a:solidFill>
            <a:srgbClr val="C06E45"/>
          </a:solidFill>
        </p:spPr>
      </p:sp>
      <p:sp>
        <p:nvSpPr>
          <p:cNvPr id="3" name="Freeform 3"/>
          <p:cNvSpPr/>
          <p:nvPr/>
        </p:nvSpPr>
        <p:spPr>
          <a:xfrm>
            <a:off x="10599620" y="1511853"/>
            <a:ext cx="6659680" cy="7447500"/>
          </a:xfrm>
          <a:custGeom>
            <a:avLst/>
            <a:gdLst/>
            <a:ahLst/>
            <a:cxnLst/>
            <a:rect l="l" t="t" r="r" b="b"/>
            <a:pathLst>
              <a:path w="6659680" h="7447500">
                <a:moveTo>
                  <a:pt x="0" y="0"/>
                </a:moveTo>
                <a:lnTo>
                  <a:pt x="6659680" y="0"/>
                </a:lnTo>
                <a:lnTo>
                  <a:pt x="6659680" y="7447499"/>
                </a:lnTo>
                <a:lnTo>
                  <a:pt x="0" y="7447499"/>
                </a:lnTo>
                <a:lnTo>
                  <a:pt x="0" y="0"/>
                </a:lnTo>
                <a:close/>
              </a:path>
            </a:pathLst>
          </a:custGeom>
          <a:blipFill>
            <a:blip r:embed="rId2"/>
            <a:stretch>
              <a:fillRect t="-5437" b="-11398"/>
            </a:stretch>
          </a:blipFill>
        </p:spPr>
      </p:sp>
      <p:sp>
        <p:nvSpPr>
          <p:cNvPr id="4" name="TextBox 4"/>
          <p:cNvSpPr txBox="1"/>
          <p:nvPr/>
        </p:nvSpPr>
        <p:spPr>
          <a:xfrm>
            <a:off x="813057" y="2771510"/>
            <a:ext cx="9852932" cy="1448033"/>
          </a:xfrm>
          <a:prstGeom prst="rect">
            <a:avLst/>
          </a:prstGeom>
        </p:spPr>
        <p:txBody>
          <a:bodyPr lIns="0" tIns="0" rIns="0" bIns="0" rtlCol="0" anchor="t">
            <a:spAutoFit/>
          </a:bodyPr>
          <a:lstStyle/>
          <a:p>
            <a:pPr marL="0" lvl="0" indent="0" algn="l">
              <a:lnSpc>
                <a:spcPts val="10341"/>
              </a:lnSpc>
            </a:pPr>
            <a:r>
              <a:rPr lang="en-US" sz="7954">
                <a:solidFill>
                  <a:srgbClr val="000000"/>
                </a:solidFill>
                <a:latin typeface="Times New Roman Bold"/>
              </a:rPr>
              <a:t>HealthCare</a:t>
            </a:r>
          </a:p>
        </p:txBody>
      </p:sp>
      <p:sp>
        <p:nvSpPr>
          <p:cNvPr id="5" name="TextBox 5"/>
          <p:cNvSpPr txBox="1"/>
          <p:nvPr/>
        </p:nvSpPr>
        <p:spPr>
          <a:xfrm>
            <a:off x="765574" y="5126688"/>
            <a:ext cx="9841262" cy="2929255"/>
          </a:xfrm>
          <a:prstGeom prst="rect">
            <a:avLst/>
          </a:prstGeom>
        </p:spPr>
        <p:txBody>
          <a:bodyPr lIns="0" tIns="0" rIns="0" bIns="0" rtlCol="0" anchor="t">
            <a:spAutoFit/>
          </a:bodyPr>
          <a:lstStyle/>
          <a:p>
            <a:pPr marL="626111" lvl="1" indent="-313055" algn="l">
              <a:lnSpc>
                <a:spcPts val="4640"/>
              </a:lnSpc>
              <a:buFont typeface="Arial"/>
              <a:buChar char="•"/>
            </a:pPr>
            <a:r>
              <a:rPr lang="en-US" sz="2900">
                <a:solidFill>
                  <a:srgbClr val="000000"/>
                </a:solidFill>
                <a:latin typeface="Times New Roman Bold"/>
              </a:rPr>
              <a:t>Pain Detection</a:t>
            </a:r>
          </a:p>
          <a:p>
            <a:pPr algn="l">
              <a:lnSpc>
                <a:spcPts val="4640"/>
              </a:lnSpc>
            </a:pPr>
            <a:endParaRPr lang="en-US" sz="2900">
              <a:solidFill>
                <a:srgbClr val="000000"/>
              </a:solidFill>
              <a:latin typeface="Times New Roman Bold"/>
            </a:endParaRPr>
          </a:p>
          <a:p>
            <a:pPr marL="626111" lvl="1" indent="-313055" algn="l">
              <a:lnSpc>
                <a:spcPts val="4640"/>
              </a:lnSpc>
              <a:buFont typeface="Arial"/>
              <a:buChar char="•"/>
            </a:pPr>
            <a:r>
              <a:rPr lang="en-US" sz="2900">
                <a:solidFill>
                  <a:srgbClr val="000000"/>
                </a:solidFill>
                <a:latin typeface="Times New Roman Bold"/>
              </a:rPr>
              <a:t>Mental Health Monitoring</a:t>
            </a:r>
          </a:p>
          <a:p>
            <a:pPr algn="l">
              <a:lnSpc>
                <a:spcPts val="4640"/>
              </a:lnSpc>
            </a:pPr>
            <a:endParaRPr lang="en-US" sz="2900">
              <a:solidFill>
                <a:srgbClr val="000000"/>
              </a:solidFill>
              <a:latin typeface="Times New Roman Bold"/>
            </a:endParaRPr>
          </a:p>
          <a:p>
            <a:pPr marL="626111" lvl="1" indent="-313055" algn="l">
              <a:lnSpc>
                <a:spcPts val="4640"/>
              </a:lnSpc>
              <a:buFont typeface="Arial"/>
              <a:buChar char="•"/>
            </a:pPr>
            <a:r>
              <a:rPr lang="en-US" sz="2900">
                <a:solidFill>
                  <a:srgbClr val="000000"/>
                </a:solidFill>
                <a:latin typeface="Times New Roman Bold"/>
              </a:rPr>
              <a:t>Medication effects</a:t>
            </a:r>
          </a:p>
        </p:txBody>
      </p:sp>
      <p:grpSp>
        <p:nvGrpSpPr>
          <p:cNvPr id="6" name="Group 6"/>
          <p:cNvGrpSpPr/>
          <p:nvPr/>
        </p:nvGrpSpPr>
        <p:grpSpPr>
          <a:xfrm>
            <a:off x="0" y="0"/>
            <a:ext cx="3525310" cy="571427"/>
            <a:chOff x="0" y="0"/>
            <a:chExt cx="4700413" cy="761903"/>
          </a:xfrm>
        </p:grpSpPr>
        <p:sp>
          <p:nvSpPr>
            <p:cNvPr id="7" name="Freeform 7"/>
            <p:cNvSpPr/>
            <p:nvPr/>
          </p:nvSpPr>
          <p:spPr>
            <a:xfrm>
              <a:off x="0" y="0"/>
              <a:ext cx="1334407" cy="761903"/>
            </a:xfrm>
            <a:custGeom>
              <a:avLst/>
              <a:gdLst/>
              <a:ahLst/>
              <a:cxnLst/>
              <a:rect l="l" t="t" r="r" b="b"/>
              <a:pathLst>
                <a:path w="1334407" h="761903">
                  <a:moveTo>
                    <a:pt x="0" y="0"/>
                  </a:moveTo>
                  <a:lnTo>
                    <a:pt x="1334407" y="0"/>
                  </a:lnTo>
                  <a:lnTo>
                    <a:pt x="1334407" y="761903"/>
                  </a:lnTo>
                  <a:lnTo>
                    <a:pt x="0" y="761903"/>
                  </a:lnTo>
                  <a:lnTo>
                    <a:pt x="0" y="0"/>
                  </a:lnTo>
                  <a:close/>
                </a:path>
              </a:pathLst>
            </a:custGeom>
            <a:blipFill>
              <a:blip r:embed="rId3">
                <a:extLst>
                  <a:ext uri="{96DAC541-7B7A-43D3-8B79-37D633B846F1}">
                    <asvg:svgBlip xmlns:asvg="http://schemas.microsoft.com/office/drawing/2016/SVG/main" xmlns="" r:embed="rId4"/>
                  </a:ext>
                </a:extLst>
              </a:blip>
              <a:stretch>
                <a:fillRect t="-51576"/>
              </a:stretch>
            </a:blipFill>
          </p:spPr>
        </p:sp>
        <p:sp>
          <p:nvSpPr>
            <p:cNvPr id="8" name="TextBox 8"/>
            <p:cNvSpPr txBox="1"/>
            <p:nvPr/>
          </p:nvSpPr>
          <p:spPr>
            <a:xfrm>
              <a:off x="1736592" y="94469"/>
              <a:ext cx="2963821" cy="526398"/>
            </a:xfrm>
            <a:prstGeom prst="rect">
              <a:avLst/>
            </a:prstGeom>
          </p:spPr>
          <p:txBody>
            <a:bodyPr lIns="0" tIns="0" rIns="0" bIns="0" rtlCol="0" anchor="t">
              <a:spAutoFit/>
            </a:bodyPr>
            <a:lstStyle/>
            <a:p>
              <a:pPr algn="l">
                <a:lnSpc>
                  <a:spcPts val="3439"/>
                </a:lnSpc>
                <a:spcBef>
                  <a:spcPct val="0"/>
                </a:spcBef>
              </a:pPr>
              <a:endParaRPr/>
            </a:p>
          </p:txBody>
        </p:sp>
      </p:grpSp>
      <p:grpSp>
        <p:nvGrpSpPr>
          <p:cNvPr id="9" name="Group 9"/>
          <p:cNvGrpSpPr/>
          <p:nvPr/>
        </p:nvGrpSpPr>
        <p:grpSpPr>
          <a:xfrm>
            <a:off x="-601356" y="865126"/>
            <a:ext cx="9273883" cy="1701967"/>
            <a:chOff x="0" y="0"/>
            <a:chExt cx="12365178" cy="2269289"/>
          </a:xfrm>
        </p:grpSpPr>
        <p:grpSp>
          <p:nvGrpSpPr>
            <p:cNvPr id="10" name="Group 10"/>
            <p:cNvGrpSpPr/>
            <p:nvPr/>
          </p:nvGrpSpPr>
          <p:grpSpPr>
            <a:xfrm rot="-10800000">
              <a:off x="0" y="0"/>
              <a:ext cx="12365178" cy="2269289"/>
              <a:chOff x="0" y="0"/>
              <a:chExt cx="29272148" cy="5372100"/>
            </a:xfrm>
          </p:grpSpPr>
          <p:sp>
            <p:nvSpPr>
              <p:cNvPr id="11" name="Freeform 11"/>
              <p:cNvSpPr/>
              <p:nvPr/>
            </p:nvSpPr>
            <p:spPr>
              <a:xfrm>
                <a:off x="0" y="0"/>
                <a:ext cx="29272148" cy="5372100"/>
              </a:xfrm>
              <a:custGeom>
                <a:avLst/>
                <a:gdLst/>
                <a:ahLst/>
                <a:cxnLst/>
                <a:rect l="l" t="t" r="r" b="b"/>
                <a:pathLst>
                  <a:path w="29272148" h="5372100">
                    <a:moveTo>
                      <a:pt x="27721477" y="0"/>
                    </a:moveTo>
                    <a:lnTo>
                      <a:pt x="1550670" y="0"/>
                    </a:lnTo>
                    <a:lnTo>
                      <a:pt x="0" y="2686050"/>
                    </a:lnTo>
                    <a:lnTo>
                      <a:pt x="1550670" y="5372100"/>
                    </a:lnTo>
                    <a:lnTo>
                      <a:pt x="27721477" y="5372100"/>
                    </a:lnTo>
                    <a:lnTo>
                      <a:pt x="29272148" y="2686050"/>
                    </a:lnTo>
                    <a:lnTo>
                      <a:pt x="27721477" y="0"/>
                    </a:lnTo>
                    <a:close/>
                  </a:path>
                </a:pathLst>
              </a:custGeom>
              <a:solidFill>
                <a:srgbClr val="C06E45"/>
              </a:solidFill>
            </p:spPr>
          </p:sp>
        </p:grpSp>
        <p:sp>
          <p:nvSpPr>
            <p:cNvPr id="12" name="TextBox 12"/>
            <p:cNvSpPr txBox="1"/>
            <p:nvPr/>
          </p:nvSpPr>
          <p:spPr>
            <a:xfrm>
              <a:off x="1822574" y="287949"/>
              <a:ext cx="9694096" cy="1537547"/>
            </a:xfrm>
            <a:prstGeom prst="rect">
              <a:avLst/>
            </a:prstGeom>
          </p:spPr>
          <p:txBody>
            <a:bodyPr lIns="0" tIns="0" rIns="0" bIns="0" rtlCol="0" anchor="t">
              <a:spAutoFit/>
            </a:bodyPr>
            <a:lstStyle/>
            <a:p>
              <a:pPr algn="l">
                <a:lnSpc>
                  <a:spcPts val="9677"/>
                </a:lnSpc>
                <a:spcBef>
                  <a:spcPct val="0"/>
                </a:spcBef>
              </a:pPr>
              <a:r>
                <a:rPr lang="en-US" sz="6912" spc="-276">
                  <a:solidFill>
                    <a:srgbClr val="F8CC9D"/>
                  </a:solidFill>
                  <a:latin typeface="Tenor Sans"/>
                </a:rPr>
                <a:t>Application Areas</a:t>
              </a:r>
            </a:p>
          </p:txBody>
        </p:sp>
      </p:grpSp>
      <p:sp>
        <p:nvSpPr>
          <p:cNvPr id="13" name="AutoShape 13"/>
          <p:cNvSpPr/>
          <p:nvPr/>
        </p:nvSpPr>
        <p:spPr>
          <a:xfrm>
            <a:off x="525287" y="4219543"/>
            <a:ext cx="9109559" cy="9525"/>
          </a:xfrm>
          <a:prstGeom prst="rect">
            <a:avLst/>
          </a:prstGeom>
          <a:solidFill>
            <a:srgbClr val="C06E45"/>
          </a:solidFill>
        </p:spPr>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sp>
        <p:nvSpPr>
          <p:cNvPr id="2" name="TextBox 2"/>
          <p:cNvSpPr txBox="1"/>
          <p:nvPr/>
        </p:nvSpPr>
        <p:spPr>
          <a:xfrm>
            <a:off x="442271" y="3061602"/>
            <a:ext cx="11494763" cy="1395641"/>
          </a:xfrm>
          <a:prstGeom prst="rect">
            <a:avLst/>
          </a:prstGeom>
        </p:spPr>
        <p:txBody>
          <a:bodyPr lIns="0" tIns="0" rIns="0" bIns="0" rtlCol="0" anchor="t">
            <a:spAutoFit/>
          </a:bodyPr>
          <a:lstStyle/>
          <a:p>
            <a:pPr marL="0" lvl="0" indent="0" algn="l">
              <a:lnSpc>
                <a:spcPts val="9714"/>
              </a:lnSpc>
              <a:spcBef>
                <a:spcPct val="0"/>
              </a:spcBef>
            </a:pPr>
            <a:r>
              <a:rPr lang="en-US" sz="8095" u="none">
                <a:solidFill>
                  <a:srgbClr val="000000"/>
                </a:solidFill>
                <a:latin typeface="Times New Roman Bold"/>
              </a:rPr>
              <a:t>Online Meeting Platforms</a:t>
            </a:r>
          </a:p>
        </p:txBody>
      </p:sp>
      <p:sp>
        <p:nvSpPr>
          <p:cNvPr id="3" name="TextBox 3"/>
          <p:cNvSpPr txBox="1"/>
          <p:nvPr/>
        </p:nvSpPr>
        <p:spPr>
          <a:xfrm>
            <a:off x="550237" y="5970625"/>
            <a:ext cx="8122291" cy="1689735"/>
          </a:xfrm>
          <a:prstGeom prst="rect">
            <a:avLst/>
          </a:prstGeom>
        </p:spPr>
        <p:txBody>
          <a:bodyPr lIns="0" tIns="0" rIns="0" bIns="0" rtlCol="0" anchor="t">
            <a:spAutoFit/>
          </a:bodyPr>
          <a:lstStyle/>
          <a:p>
            <a:pPr marL="626111" lvl="1" indent="-313055" algn="l">
              <a:lnSpc>
                <a:spcPts val="4350"/>
              </a:lnSpc>
              <a:buFont typeface="Arial"/>
              <a:buChar char="•"/>
            </a:pPr>
            <a:r>
              <a:rPr lang="en-US" sz="2900">
                <a:solidFill>
                  <a:srgbClr val="000000"/>
                </a:solidFill>
                <a:latin typeface="Times New Roman Bold"/>
              </a:rPr>
              <a:t>Student/Participants Engagement</a:t>
            </a:r>
          </a:p>
          <a:p>
            <a:pPr algn="l">
              <a:lnSpc>
                <a:spcPts val="4350"/>
              </a:lnSpc>
            </a:pPr>
            <a:endParaRPr lang="en-US" sz="2900">
              <a:solidFill>
                <a:srgbClr val="000000"/>
              </a:solidFill>
              <a:latin typeface="Times New Roman Bold"/>
            </a:endParaRPr>
          </a:p>
          <a:p>
            <a:pPr marL="626111" lvl="1" indent="-313055" algn="l">
              <a:lnSpc>
                <a:spcPts val="4350"/>
              </a:lnSpc>
              <a:buFont typeface="Arial"/>
              <a:buChar char="•"/>
            </a:pPr>
            <a:r>
              <a:rPr lang="en-US" sz="2900">
                <a:solidFill>
                  <a:srgbClr val="000000"/>
                </a:solidFill>
                <a:latin typeface="Times New Roman Bold"/>
              </a:rPr>
              <a:t>Participants Satisfaction</a:t>
            </a:r>
          </a:p>
        </p:txBody>
      </p:sp>
      <p:grpSp>
        <p:nvGrpSpPr>
          <p:cNvPr id="4" name="Group 4"/>
          <p:cNvGrpSpPr/>
          <p:nvPr/>
        </p:nvGrpSpPr>
        <p:grpSpPr>
          <a:xfrm>
            <a:off x="11531050" y="1177490"/>
            <a:ext cx="9307130" cy="8059555"/>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alphaModFix amt="80000"/>
              </a:blip>
              <a:stretch>
                <a:fillRect l="-57730" r="-54960"/>
              </a:stretch>
            </a:blipFill>
          </p:spPr>
        </p:sp>
      </p:grpSp>
      <p:grpSp>
        <p:nvGrpSpPr>
          <p:cNvPr id="6" name="Group 6"/>
          <p:cNvGrpSpPr/>
          <p:nvPr/>
        </p:nvGrpSpPr>
        <p:grpSpPr>
          <a:xfrm>
            <a:off x="0" y="0"/>
            <a:ext cx="3525310" cy="571427"/>
            <a:chOff x="0" y="0"/>
            <a:chExt cx="4700413" cy="761903"/>
          </a:xfrm>
        </p:grpSpPr>
        <p:sp>
          <p:nvSpPr>
            <p:cNvPr id="7" name="Freeform 7"/>
            <p:cNvSpPr/>
            <p:nvPr/>
          </p:nvSpPr>
          <p:spPr>
            <a:xfrm>
              <a:off x="0" y="0"/>
              <a:ext cx="1334407" cy="761903"/>
            </a:xfrm>
            <a:custGeom>
              <a:avLst/>
              <a:gdLst/>
              <a:ahLst/>
              <a:cxnLst/>
              <a:rect l="l" t="t" r="r" b="b"/>
              <a:pathLst>
                <a:path w="1334407" h="761903">
                  <a:moveTo>
                    <a:pt x="0" y="0"/>
                  </a:moveTo>
                  <a:lnTo>
                    <a:pt x="1334407" y="0"/>
                  </a:lnTo>
                  <a:lnTo>
                    <a:pt x="1334407" y="761903"/>
                  </a:lnTo>
                  <a:lnTo>
                    <a:pt x="0" y="761903"/>
                  </a:lnTo>
                  <a:lnTo>
                    <a:pt x="0" y="0"/>
                  </a:lnTo>
                  <a:close/>
                </a:path>
              </a:pathLst>
            </a:custGeom>
            <a:blipFill>
              <a:blip r:embed="rId3">
                <a:extLst>
                  <a:ext uri="{96DAC541-7B7A-43D3-8B79-37D633B846F1}">
                    <asvg:svgBlip xmlns:asvg="http://schemas.microsoft.com/office/drawing/2016/SVG/main" xmlns="" r:embed="rId4"/>
                  </a:ext>
                </a:extLst>
              </a:blip>
              <a:stretch>
                <a:fillRect t="-51576"/>
              </a:stretch>
            </a:blipFill>
          </p:spPr>
        </p:sp>
        <p:sp>
          <p:nvSpPr>
            <p:cNvPr id="8" name="TextBox 8"/>
            <p:cNvSpPr txBox="1"/>
            <p:nvPr/>
          </p:nvSpPr>
          <p:spPr>
            <a:xfrm>
              <a:off x="1736592" y="94469"/>
              <a:ext cx="2963821" cy="526398"/>
            </a:xfrm>
            <a:prstGeom prst="rect">
              <a:avLst/>
            </a:prstGeom>
          </p:spPr>
          <p:txBody>
            <a:bodyPr lIns="0" tIns="0" rIns="0" bIns="0" rtlCol="0" anchor="t">
              <a:spAutoFit/>
            </a:bodyPr>
            <a:lstStyle/>
            <a:p>
              <a:pPr algn="l">
                <a:lnSpc>
                  <a:spcPts val="3439"/>
                </a:lnSpc>
                <a:spcBef>
                  <a:spcPct val="0"/>
                </a:spcBef>
              </a:pPr>
              <a:endParaRPr/>
            </a:p>
          </p:txBody>
        </p:sp>
      </p:grpSp>
      <p:grpSp>
        <p:nvGrpSpPr>
          <p:cNvPr id="9" name="Group 9"/>
          <p:cNvGrpSpPr/>
          <p:nvPr/>
        </p:nvGrpSpPr>
        <p:grpSpPr>
          <a:xfrm>
            <a:off x="-601356" y="865126"/>
            <a:ext cx="9273883" cy="1701967"/>
            <a:chOff x="0" y="0"/>
            <a:chExt cx="12365178" cy="2269289"/>
          </a:xfrm>
        </p:grpSpPr>
        <p:grpSp>
          <p:nvGrpSpPr>
            <p:cNvPr id="10" name="Group 10"/>
            <p:cNvGrpSpPr/>
            <p:nvPr/>
          </p:nvGrpSpPr>
          <p:grpSpPr>
            <a:xfrm rot="-10800000">
              <a:off x="0" y="0"/>
              <a:ext cx="12365178" cy="2269289"/>
              <a:chOff x="0" y="0"/>
              <a:chExt cx="29272148" cy="5372100"/>
            </a:xfrm>
          </p:grpSpPr>
          <p:sp>
            <p:nvSpPr>
              <p:cNvPr id="11" name="Freeform 11"/>
              <p:cNvSpPr/>
              <p:nvPr/>
            </p:nvSpPr>
            <p:spPr>
              <a:xfrm>
                <a:off x="0" y="0"/>
                <a:ext cx="29272148" cy="5372100"/>
              </a:xfrm>
              <a:custGeom>
                <a:avLst/>
                <a:gdLst/>
                <a:ahLst/>
                <a:cxnLst/>
                <a:rect l="l" t="t" r="r" b="b"/>
                <a:pathLst>
                  <a:path w="29272148" h="5372100">
                    <a:moveTo>
                      <a:pt x="27721477" y="0"/>
                    </a:moveTo>
                    <a:lnTo>
                      <a:pt x="1550670" y="0"/>
                    </a:lnTo>
                    <a:lnTo>
                      <a:pt x="0" y="2686050"/>
                    </a:lnTo>
                    <a:lnTo>
                      <a:pt x="1550670" y="5372100"/>
                    </a:lnTo>
                    <a:lnTo>
                      <a:pt x="27721477" y="5372100"/>
                    </a:lnTo>
                    <a:lnTo>
                      <a:pt x="29272148" y="2686050"/>
                    </a:lnTo>
                    <a:lnTo>
                      <a:pt x="27721477" y="0"/>
                    </a:lnTo>
                    <a:close/>
                  </a:path>
                </a:pathLst>
              </a:custGeom>
              <a:solidFill>
                <a:srgbClr val="C06E45"/>
              </a:solidFill>
            </p:spPr>
          </p:sp>
        </p:grpSp>
        <p:sp>
          <p:nvSpPr>
            <p:cNvPr id="12" name="TextBox 12"/>
            <p:cNvSpPr txBox="1"/>
            <p:nvPr/>
          </p:nvSpPr>
          <p:spPr>
            <a:xfrm>
              <a:off x="1822574" y="287949"/>
              <a:ext cx="9694096" cy="1537547"/>
            </a:xfrm>
            <a:prstGeom prst="rect">
              <a:avLst/>
            </a:prstGeom>
          </p:spPr>
          <p:txBody>
            <a:bodyPr lIns="0" tIns="0" rIns="0" bIns="0" rtlCol="0" anchor="t">
              <a:spAutoFit/>
            </a:bodyPr>
            <a:lstStyle/>
            <a:p>
              <a:pPr algn="l">
                <a:lnSpc>
                  <a:spcPts val="9677"/>
                </a:lnSpc>
                <a:spcBef>
                  <a:spcPct val="0"/>
                </a:spcBef>
              </a:pPr>
              <a:r>
                <a:rPr lang="en-US" sz="6912" spc="-276">
                  <a:solidFill>
                    <a:srgbClr val="F8CC9D"/>
                  </a:solidFill>
                  <a:latin typeface="Tenor Sans"/>
                </a:rPr>
                <a:t>Application Areas</a:t>
              </a:r>
            </a:p>
          </p:txBody>
        </p:sp>
      </p:grpSp>
      <p:sp>
        <p:nvSpPr>
          <p:cNvPr id="13" name="AutoShape 13"/>
          <p:cNvSpPr/>
          <p:nvPr/>
        </p:nvSpPr>
        <p:spPr>
          <a:xfrm>
            <a:off x="550237" y="4833456"/>
            <a:ext cx="10980813" cy="9525"/>
          </a:xfrm>
          <a:prstGeom prst="rect">
            <a:avLst/>
          </a:prstGeom>
          <a:solidFill>
            <a:srgbClr val="C06E45"/>
          </a:solid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sp>
        <p:nvSpPr>
          <p:cNvPr id="2" name="TextBox 2"/>
          <p:cNvSpPr txBox="1"/>
          <p:nvPr/>
        </p:nvSpPr>
        <p:spPr>
          <a:xfrm>
            <a:off x="450500" y="3620423"/>
            <a:ext cx="8693500" cy="1491929"/>
          </a:xfrm>
          <a:prstGeom prst="rect">
            <a:avLst/>
          </a:prstGeom>
        </p:spPr>
        <p:txBody>
          <a:bodyPr lIns="0" tIns="0" rIns="0" bIns="0" rtlCol="0" anchor="t">
            <a:spAutoFit/>
          </a:bodyPr>
          <a:lstStyle/>
          <a:p>
            <a:pPr marL="0" lvl="0" indent="0" algn="l">
              <a:lnSpc>
                <a:spcPts val="10397"/>
              </a:lnSpc>
              <a:spcBef>
                <a:spcPct val="0"/>
              </a:spcBef>
            </a:pPr>
            <a:r>
              <a:rPr lang="en-US" sz="8664" u="none">
                <a:solidFill>
                  <a:srgbClr val="000000"/>
                </a:solidFill>
                <a:latin typeface="Times New Roman Bold"/>
              </a:rPr>
              <a:t>Automotive</a:t>
            </a:r>
          </a:p>
        </p:txBody>
      </p:sp>
      <p:sp>
        <p:nvSpPr>
          <p:cNvPr id="3" name="TextBox 3"/>
          <p:cNvSpPr txBox="1"/>
          <p:nvPr/>
        </p:nvSpPr>
        <p:spPr>
          <a:xfrm>
            <a:off x="450500" y="6000386"/>
            <a:ext cx="8693500" cy="1689735"/>
          </a:xfrm>
          <a:prstGeom prst="rect">
            <a:avLst/>
          </a:prstGeom>
        </p:spPr>
        <p:txBody>
          <a:bodyPr lIns="0" tIns="0" rIns="0" bIns="0" rtlCol="0" anchor="t">
            <a:spAutoFit/>
          </a:bodyPr>
          <a:lstStyle/>
          <a:p>
            <a:pPr marL="626111" lvl="1" indent="-313055" algn="l">
              <a:lnSpc>
                <a:spcPts val="4350"/>
              </a:lnSpc>
              <a:buFont typeface="Arial"/>
              <a:buChar char="•"/>
            </a:pPr>
            <a:r>
              <a:rPr lang="en-US" sz="2900">
                <a:solidFill>
                  <a:srgbClr val="000000"/>
                </a:solidFill>
                <a:latin typeface="Times New Roman Bold"/>
              </a:rPr>
              <a:t>Drivers’ Drowsiness Detection</a:t>
            </a:r>
          </a:p>
          <a:p>
            <a:pPr algn="l">
              <a:lnSpc>
                <a:spcPts val="4350"/>
              </a:lnSpc>
            </a:pPr>
            <a:endParaRPr lang="en-US" sz="2900">
              <a:solidFill>
                <a:srgbClr val="000000"/>
              </a:solidFill>
              <a:latin typeface="Times New Roman Bold"/>
            </a:endParaRPr>
          </a:p>
          <a:p>
            <a:pPr marL="626111" lvl="1" indent="-313055" algn="l">
              <a:lnSpc>
                <a:spcPts val="4350"/>
              </a:lnSpc>
              <a:buFont typeface="Arial"/>
              <a:buChar char="•"/>
            </a:pPr>
            <a:r>
              <a:rPr lang="en-US" sz="2900">
                <a:solidFill>
                  <a:srgbClr val="000000"/>
                </a:solidFill>
                <a:latin typeface="Times New Roman Bold"/>
              </a:rPr>
              <a:t>Personalized in-car experience</a:t>
            </a:r>
          </a:p>
        </p:txBody>
      </p:sp>
      <p:grpSp>
        <p:nvGrpSpPr>
          <p:cNvPr id="4" name="Group 4"/>
          <p:cNvGrpSpPr/>
          <p:nvPr/>
        </p:nvGrpSpPr>
        <p:grpSpPr>
          <a:xfrm>
            <a:off x="11650387" y="1396174"/>
            <a:ext cx="9307130" cy="8059555"/>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alphaModFix amt="80000"/>
              </a:blip>
              <a:stretch>
                <a:fillRect l="-22944" r="-31003"/>
              </a:stretch>
            </a:blipFill>
          </p:spPr>
        </p:sp>
      </p:grpSp>
      <p:grpSp>
        <p:nvGrpSpPr>
          <p:cNvPr id="6" name="Group 6"/>
          <p:cNvGrpSpPr/>
          <p:nvPr/>
        </p:nvGrpSpPr>
        <p:grpSpPr>
          <a:xfrm>
            <a:off x="0" y="0"/>
            <a:ext cx="3525310" cy="571427"/>
            <a:chOff x="0" y="0"/>
            <a:chExt cx="4700413" cy="761903"/>
          </a:xfrm>
        </p:grpSpPr>
        <p:sp>
          <p:nvSpPr>
            <p:cNvPr id="7" name="Freeform 7"/>
            <p:cNvSpPr/>
            <p:nvPr/>
          </p:nvSpPr>
          <p:spPr>
            <a:xfrm>
              <a:off x="0" y="0"/>
              <a:ext cx="1334407" cy="761903"/>
            </a:xfrm>
            <a:custGeom>
              <a:avLst/>
              <a:gdLst/>
              <a:ahLst/>
              <a:cxnLst/>
              <a:rect l="l" t="t" r="r" b="b"/>
              <a:pathLst>
                <a:path w="1334407" h="761903">
                  <a:moveTo>
                    <a:pt x="0" y="0"/>
                  </a:moveTo>
                  <a:lnTo>
                    <a:pt x="1334407" y="0"/>
                  </a:lnTo>
                  <a:lnTo>
                    <a:pt x="1334407" y="761903"/>
                  </a:lnTo>
                  <a:lnTo>
                    <a:pt x="0" y="761903"/>
                  </a:lnTo>
                  <a:lnTo>
                    <a:pt x="0" y="0"/>
                  </a:lnTo>
                  <a:close/>
                </a:path>
              </a:pathLst>
            </a:custGeom>
            <a:blipFill>
              <a:blip r:embed="rId3">
                <a:extLst>
                  <a:ext uri="{96DAC541-7B7A-43D3-8B79-37D633B846F1}">
                    <asvg:svgBlip xmlns:asvg="http://schemas.microsoft.com/office/drawing/2016/SVG/main" xmlns="" r:embed="rId4"/>
                  </a:ext>
                </a:extLst>
              </a:blip>
              <a:stretch>
                <a:fillRect t="-51576"/>
              </a:stretch>
            </a:blipFill>
          </p:spPr>
        </p:sp>
        <p:sp>
          <p:nvSpPr>
            <p:cNvPr id="8" name="TextBox 8"/>
            <p:cNvSpPr txBox="1"/>
            <p:nvPr/>
          </p:nvSpPr>
          <p:spPr>
            <a:xfrm>
              <a:off x="1736592" y="94469"/>
              <a:ext cx="2963821" cy="526398"/>
            </a:xfrm>
            <a:prstGeom prst="rect">
              <a:avLst/>
            </a:prstGeom>
          </p:spPr>
          <p:txBody>
            <a:bodyPr lIns="0" tIns="0" rIns="0" bIns="0" rtlCol="0" anchor="t">
              <a:spAutoFit/>
            </a:bodyPr>
            <a:lstStyle/>
            <a:p>
              <a:pPr algn="l">
                <a:lnSpc>
                  <a:spcPts val="3439"/>
                </a:lnSpc>
                <a:spcBef>
                  <a:spcPct val="0"/>
                </a:spcBef>
              </a:pPr>
              <a:endParaRPr/>
            </a:p>
          </p:txBody>
        </p:sp>
      </p:grpSp>
      <p:grpSp>
        <p:nvGrpSpPr>
          <p:cNvPr id="9" name="Group 9"/>
          <p:cNvGrpSpPr/>
          <p:nvPr/>
        </p:nvGrpSpPr>
        <p:grpSpPr>
          <a:xfrm>
            <a:off x="-601356" y="865126"/>
            <a:ext cx="9273883" cy="1701967"/>
            <a:chOff x="0" y="0"/>
            <a:chExt cx="12365178" cy="2269289"/>
          </a:xfrm>
        </p:grpSpPr>
        <p:grpSp>
          <p:nvGrpSpPr>
            <p:cNvPr id="10" name="Group 10"/>
            <p:cNvGrpSpPr/>
            <p:nvPr/>
          </p:nvGrpSpPr>
          <p:grpSpPr>
            <a:xfrm rot="-10800000">
              <a:off x="0" y="0"/>
              <a:ext cx="12365178" cy="2269289"/>
              <a:chOff x="0" y="0"/>
              <a:chExt cx="29272148" cy="5372100"/>
            </a:xfrm>
          </p:grpSpPr>
          <p:sp>
            <p:nvSpPr>
              <p:cNvPr id="11" name="Freeform 11"/>
              <p:cNvSpPr/>
              <p:nvPr/>
            </p:nvSpPr>
            <p:spPr>
              <a:xfrm>
                <a:off x="0" y="0"/>
                <a:ext cx="29272148" cy="5372100"/>
              </a:xfrm>
              <a:custGeom>
                <a:avLst/>
                <a:gdLst/>
                <a:ahLst/>
                <a:cxnLst/>
                <a:rect l="l" t="t" r="r" b="b"/>
                <a:pathLst>
                  <a:path w="29272148" h="5372100">
                    <a:moveTo>
                      <a:pt x="27721477" y="0"/>
                    </a:moveTo>
                    <a:lnTo>
                      <a:pt x="1550670" y="0"/>
                    </a:lnTo>
                    <a:lnTo>
                      <a:pt x="0" y="2686050"/>
                    </a:lnTo>
                    <a:lnTo>
                      <a:pt x="1550670" y="5372100"/>
                    </a:lnTo>
                    <a:lnTo>
                      <a:pt x="27721477" y="5372100"/>
                    </a:lnTo>
                    <a:lnTo>
                      <a:pt x="29272148" y="2686050"/>
                    </a:lnTo>
                    <a:lnTo>
                      <a:pt x="27721477" y="0"/>
                    </a:lnTo>
                    <a:close/>
                  </a:path>
                </a:pathLst>
              </a:custGeom>
              <a:solidFill>
                <a:srgbClr val="C06E45"/>
              </a:solidFill>
            </p:spPr>
          </p:sp>
        </p:grpSp>
        <p:sp>
          <p:nvSpPr>
            <p:cNvPr id="12" name="TextBox 12"/>
            <p:cNvSpPr txBox="1"/>
            <p:nvPr/>
          </p:nvSpPr>
          <p:spPr>
            <a:xfrm>
              <a:off x="1822574" y="287949"/>
              <a:ext cx="9694096" cy="1537547"/>
            </a:xfrm>
            <a:prstGeom prst="rect">
              <a:avLst/>
            </a:prstGeom>
          </p:spPr>
          <p:txBody>
            <a:bodyPr lIns="0" tIns="0" rIns="0" bIns="0" rtlCol="0" anchor="t">
              <a:spAutoFit/>
            </a:bodyPr>
            <a:lstStyle/>
            <a:p>
              <a:pPr algn="l">
                <a:lnSpc>
                  <a:spcPts val="9677"/>
                </a:lnSpc>
                <a:spcBef>
                  <a:spcPct val="0"/>
                </a:spcBef>
              </a:pPr>
              <a:r>
                <a:rPr lang="en-US" sz="6912" spc="-276">
                  <a:solidFill>
                    <a:srgbClr val="F8CC9D"/>
                  </a:solidFill>
                  <a:latin typeface="Tenor Sans"/>
                </a:rPr>
                <a:t>Application Areas</a:t>
              </a:r>
            </a:p>
          </p:txBody>
        </p:sp>
      </p:grpSp>
      <p:sp>
        <p:nvSpPr>
          <p:cNvPr id="13" name="AutoShape 13"/>
          <p:cNvSpPr/>
          <p:nvPr/>
        </p:nvSpPr>
        <p:spPr>
          <a:xfrm>
            <a:off x="334965" y="5102826"/>
            <a:ext cx="8056868" cy="9525"/>
          </a:xfrm>
          <a:prstGeom prst="rect">
            <a:avLst/>
          </a:prstGeom>
          <a:solidFill>
            <a:srgbClr val="C06E45"/>
          </a:solidFill>
        </p:spPr>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sp>
        <p:nvSpPr>
          <p:cNvPr id="2" name="AutoShape 2"/>
          <p:cNvSpPr/>
          <p:nvPr/>
        </p:nvSpPr>
        <p:spPr>
          <a:xfrm>
            <a:off x="648078" y="4471405"/>
            <a:ext cx="10760381" cy="9525"/>
          </a:xfrm>
          <a:prstGeom prst="rect">
            <a:avLst/>
          </a:prstGeom>
          <a:solidFill>
            <a:srgbClr val="C06E45"/>
          </a:solidFill>
        </p:spPr>
      </p:sp>
      <p:sp>
        <p:nvSpPr>
          <p:cNvPr id="3" name="TextBox 3"/>
          <p:cNvSpPr txBox="1"/>
          <p:nvPr/>
        </p:nvSpPr>
        <p:spPr>
          <a:xfrm>
            <a:off x="450500" y="2979476"/>
            <a:ext cx="13148077" cy="1491929"/>
          </a:xfrm>
          <a:prstGeom prst="rect">
            <a:avLst/>
          </a:prstGeom>
        </p:spPr>
        <p:txBody>
          <a:bodyPr lIns="0" tIns="0" rIns="0" bIns="0" rtlCol="0" anchor="t">
            <a:spAutoFit/>
          </a:bodyPr>
          <a:lstStyle/>
          <a:p>
            <a:pPr marL="0" lvl="0" indent="0" algn="l">
              <a:lnSpc>
                <a:spcPts val="10397"/>
              </a:lnSpc>
              <a:spcBef>
                <a:spcPct val="0"/>
              </a:spcBef>
            </a:pPr>
            <a:r>
              <a:rPr lang="en-US" sz="8664">
                <a:solidFill>
                  <a:srgbClr val="000000"/>
                </a:solidFill>
                <a:latin typeface="Times New Roman Bold"/>
              </a:rPr>
              <a:t>Security and Surveillance</a:t>
            </a:r>
          </a:p>
        </p:txBody>
      </p:sp>
      <p:sp>
        <p:nvSpPr>
          <p:cNvPr id="4" name="TextBox 4"/>
          <p:cNvSpPr txBox="1"/>
          <p:nvPr/>
        </p:nvSpPr>
        <p:spPr>
          <a:xfrm>
            <a:off x="450500" y="4895486"/>
            <a:ext cx="8693500" cy="2794635"/>
          </a:xfrm>
          <a:prstGeom prst="rect">
            <a:avLst/>
          </a:prstGeom>
        </p:spPr>
        <p:txBody>
          <a:bodyPr lIns="0" tIns="0" rIns="0" bIns="0" rtlCol="0" anchor="t">
            <a:spAutoFit/>
          </a:bodyPr>
          <a:lstStyle/>
          <a:p>
            <a:pPr marL="626111" lvl="1" indent="-313055" algn="l">
              <a:lnSpc>
                <a:spcPts val="4350"/>
              </a:lnSpc>
              <a:buFont typeface="Arial"/>
              <a:buChar char="•"/>
            </a:pPr>
            <a:r>
              <a:rPr lang="en-US" sz="2900">
                <a:solidFill>
                  <a:srgbClr val="000000"/>
                </a:solidFill>
                <a:latin typeface="Times New Roman Bold"/>
              </a:rPr>
              <a:t>Surveillance capabilities will be enhanced</a:t>
            </a:r>
          </a:p>
          <a:p>
            <a:pPr algn="l">
              <a:lnSpc>
                <a:spcPts val="4350"/>
              </a:lnSpc>
            </a:pPr>
            <a:endParaRPr lang="en-US" sz="2900">
              <a:solidFill>
                <a:srgbClr val="000000"/>
              </a:solidFill>
              <a:latin typeface="Times New Roman Bold"/>
            </a:endParaRPr>
          </a:p>
          <a:p>
            <a:pPr marL="626111" lvl="1" indent="-313055" algn="l">
              <a:lnSpc>
                <a:spcPts val="4350"/>
              </a:lnSpc>
              <a:buFont typeface="Arial"/>
              <a:buChar char="•"/>
            </a:pPr>
            <a:r>
              <a:rPr lang="en-US" sz="2900">
                <a:solidFill>
                  <a:srgbClr val="000000"/>
                </a:solidFill>
                <a:latin typeface="Times New Roman Bold"/>
              </a:rPr>
              <a:t>Identifying individuals exhibiting suspicious or threatening behavior based on their facial expressions.</a:t>
            </a:r>
          </a:p>
        </p:txBody>
      </p:sp>
      <p:grpSp>
        <p:nvGrpSpPr>
          <p:cNvPr id="5" name="Group 5"/>
          <p:cNvGrpSpPr/>
          <p:nvPr/>
        </p:nvGrpSpPr>
        <p:grpSpPr>
          <a:xfrm>
            <a:off x="11408460" y="1569339"/>
            <a:ext cx="9307130" cy="8059555"/>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alphaModFix amt="80000"/>
              </a:blip>
              <a:stretch>
                <a:fillRect l="-4943" r="-4943"/>
              </a:stretch>
            </a:blipFill>
          </p:spPr>
        </p:sp>
      </p:grpSp>
      <p:grpSp>
        <p:nvGrpSpPr>
          <p:cNvPr id="7" name="Group 7"/>
          <p:cNvGrpSpPr/>
          <p:nvPr/>
        </p:nvGrpSpPr>
        <p:grpSpPr>
          <a:xfrm>
            <a:off x="0" y="0"/>
            <a:ext cx="3525310" cy="571427"/>
            <a:chOff x="0" y="0"/>
            <a:chExt cx="4700413" cy="761903"/>
          </a:xfrm>
        </p:grpSpPr>
        <p:sp>
          <p:nvSpPr>
            <p:cNvPr id="8" name="Freeform 8"/>
            <p:cNvSpPr/>
            <p:nvPr/>
          </p:nvSpPr>
          <p:spPr>
            <a:xfrm>
              <a:off x="0" y="0"/>
              <a:ext cx="1334407" cy="761903"/>
            </a:xfrm>
            <a:custGeom>
              <a:avLst/>
              <a:gdLst/>
              <a:ahLst/>
              <a:cxnLst/>
              <a:rect l="l" t="t" r="r" b="b"/>
              <a:pathLst>
                <a:path w="1334407" h="761903">
                  <a:moveTo>
                    <a:pt x="0" y="0"/>
                  </a:moveTo>
                  <a:lnTo>
                    <a:pt x="1334407" y="0"/>
                  </a:lnTo>
                  <a:lnTo>
                    <a:pt x="1334407" y="761903"/>
                  </a:lnTo>
                  <a:lnTo>
                    <a:pt x="0" y="761903"/>
                  </a:lnTo>
                  <a:lnTo>
                    <a:pt x="0" y="0"/>
                  </a:lnTo>
                  <a:close/>
                </a:path>
              </a:pathLst>
            </a:custGeom>
            <a:blipFill>
              <a:blip r:embed="rId3">
                <a:extLst>
                  <a:ext uri="{96DAC541-7B7A-43D3-8B79-37D633B846F1}">
                    <asvg:svgBlip xmlns:asvg="http://schemas.microsoft.com/office/drawing/2016/SVG/main" xmlns="" r:embed="rId4"/>
                  </a:ext>
                </a:extLst>
              </a:blip>
              <a:stretch>
                <a:fillRect t="-51576"/>
              </a:stretch>
            </a:blipFill>
          </p:spPr>
        </p:sp>
        <p:sp>
          <p:nvSpPr>
            <p:cNvPr id="9" name="TextBox 9"/>
            <p:cNvSpPr txBox="1"/>
            <p:nvPr/>
          </p:nvSpPr>
          <p:spPr>
            <a:xfrm>
              <a:off x="1736592" y="94469"/>
              <a:ext cx="2963821" cy="526398"/>
            </a:xfrm>
            <a:prstGeom prst="rect">
              <a:avLst/>
            </a:prstGeom>
          </p:spPr>
          <p:txBody>
            <a:bodyPr lIns="0" tIns="0" rIns="0" bIns="0" rtlCol="0" anchor="t">
              <a:spAutoFit/>
            </a:bodyPr>
            <a:lstStyle/>
            <a:p>
              <a:pPr algn="l">
                <a:lnSpc>
                  <a:spcPts val="3439"/>
                </a:lnSpc>
                <a:spcBef>
                  <a:spcPct val="0"/>
                </a:spcBef>
              </a:pPr>
              <a:endParaRPr/>
            </a:p>
          </p:txBody>
        </p:sp>
      </p:grpSp>
      <p:grpSp>
        <p:nvGrpSpPr>
          <p:cNvPr id="10" name="Group 10"/>
          <p:cNvGrpSpPr/>
          <p:nvPr/>
        </p:nvGrpSpPr>
        <p:grpSpPr>
          <a:xfrm>
            <a:off x="-601356" y="865126"/>
            <a:ext cx="9273883" cy="1701967"/>
            <a:chOff x="0" y="0"/>
            <a:chExt cx="12365178" cy="2269289"/>
          </a:xfrm>
        </p:grpSpPr>
        <p:grpSp>
          <p:nvGrpSpPr>
            <p:cNvPr id="11" name="Group 11"/>
            <p:cNvGrpSpPr/>
            <p:nvPr/>
          </p:nvGrpSpPr>
          <p:grpSpPr>
            <a:xfrm rot="-10800000">
              <a:off x="0" y="0"/>
              <a:ext cx="12365178" cy="2269289"/>
              <a:chOff x="0" y="0"/>
              <a:chExt cx="29272148" cy="5372100"/>
            </a:xfrm>
          </p:grpSpPr>
          <p:sp>
            <p:nvSpPr>
              <p:cNvPr id="12" name="Freeform 12"/>
              <p:cNvSpPr/>
              <p:nvPr/>
            </p:nvSpPr>
            <p:spPr>
              <a:xfrm>
                <a:off x="0" y="0"/>
                <a:ext cx="29272148" cy="5372100"/>
              </a:xfrm>
              <a:custGeom>
                <a:avLst/>
                <a:gdLst/>
                <a:ahLst/>
                <a:cxnLst/>
                <a:rect l="l" t="t" r="r" b="b"/>
                <a:pathLst>
                  <a:path w="29272148" h="5372100">
                    <a:moveTo>
                      <a:pt x="27721477" y="0"/>
                    </a:moveTo>
                    <a:lnTo>
                      <a:pt x="1550670" y="0"/>
                    </a:lnTo>
                    <a:lnTo>
                      <a:pt x="0" y="2686050"/>
                    </a:lnTo>
                    <a:lnTo>
                      <a:pt x="1550670" y="5372100"/>
                    </a:lnTo>
                    <a:lnTo>
                      <a:pt x="27721477" y="5372100"/>
                    </a:lnTo>
                    <a:lnTo>
                      <a:pt x="29272148" y="2686050"/>
                    </a:lnTo>
                    <a:lnTo>
                      <a:pt x="27721477" y="0"/>
                    </a:lnTo>
                    <a:close/>
                  </a:path>
                </a:pathLst>
              </a:custGeom>
              <a:solidFill>
                <a:srgbClr val="C06E45"/>
              </a:solidFill>
            </p:spPr>
          </p:sp>
        </p:grpSp>
        <p:sp>
          <p:nvSpPr>
            <p:cNvPr id="13" name="TextBox 13"/>
            <p:cNvSpPr txBox="1"/>
            <p:nvPr/>
          </p:nvSpPr>
          <p:spPr>
            <a:xfrm>
              <a:off x="1822574" y="287949"/>
              <a:ext cx="9694096" cy="1537547"/>
            </a:xfrm>
            <a:prstGeom prst="rect">
              <a:avLst/>
            </a:prstGeom>
          </p:spPr>
          <p:txBody>
            <a:bodyPr lIns="0" tIns="0" rIns="0" bIns="0" rtlCol="0" anchor="t">
              <a:spAutoFit/>
            </a:bodyPr>
            <a:lstStyle/>
            <a:p>
              <a:pPr algn="l">
                <a:lnSpc>
                  <a:spcPts val="9677"/>
                </a:lnSpc>
                <a:spcBef>
                  <a:spcPct val="0"/>
                </a:spcBef>
              </a:pPr>
              <a:r>
                <a:rPr lang="en-US" sz="6912" spc="-276">
                  <a:solidFill>
                    <a:srgbClr val="F8CC9D"/>
                  </a:solidFill>
                  <a:latin typeface="Tenor Sans"/>
                </a:rPr>
                <a:t>Application Areas</a:t>
              </a: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CFC1"/>
        </a:solidFill>
        <a:effectLst/>
      </p:bgPr>
    </p:bg>
    <p:spTree>
      <p:nvGrpSpPr>
        <p:cNvPr id="1" name=""/>
        <p:cNvGrpSpPr/>
        <p:nvPr/>
      </p:nvGrpSpPr>
      <p:grpSpPr>
        <a:xfrm>
          <a:off x="0" y="0"/>
          <a:ext cx="0" cy="0"/>
          <a:chOff x="0" y="0"/>
          <a:chExt cx="0" cy="0"/>
        </a:xfrm>
      </p:grpSpPr>
      <p:grpSp>
        <p:nvGrpSpPr>
          <p:cNvPr id="2" name="Group 2"/>
          <p:cNvGrpSpPr/>
          <p:nvPr/>
        </p:nvGrpSpPr>
        <p:grpSpPr>
          <a:xfrm>
            <a:off x="13106839" y="2535005"/>
            <a:ext cx="3124323" cy="3075403"/>
            <a:chOff x="0" y="0"/>
            <a:chExt cx="6350000" cy="6250572"/>
          </a:xfrm>
        </p:grpSpPr>
        <p:sp>
          <p:nvSpPr>
            <p:cNvPr id="3" name="Freeform 3"/>
            <p:cNvSpPr/>
            <p:nvPr/>
          </p:nvSpPr>
          <p:spPr>
            <a:xfrm>
              <a:off x="0" y="0"/>
              <a:ext cx="6350000" cy="6250572"/>
            </a:xfrm>
            <a:custGeom>
              <a:avLst/>
              <a:gdLst/>
              <a:ahLst/>
              <a:cxnLst/>
              <a:rect l="l" t="t" r="r" b="b"/>
              <a:pathLst>
                <a:path w="6350000" h="6250572">
                  <a:moveTo>
                    <a:pt x="6350000" y="3125324"/>
                  </a:moveTo>
                  <a:cubicBezTo>
                    <a:pt x="6350000" y="4851301"/>
                    <a:pt x="4928476" y="6250572"/>
                    <a:pt x="3175000" y="6250572"/>
                  </a:cubicBezTo>
                  <a:cubicBezTo>
                    <a:pt x="1421498" y="6250572"/>
                    <a:pt x="0" y="4851301"/>
                    <a:pt x="0" y="3125324"/>
                  </a:cubicBezTo>
                  <a:cubicBezTo>
                    <a:pt x="0" y="1399259"/>
                    <a:pt x="1421498" y="0"/>
                    <a:pt x="3175000" y="0"/>
                  </a:cubicBezTo>
                  <a:cubicBezTo>
                    <a:pt x="4928502" y="0"/>
                    <a:pt x="6350000" y="1399259"/>
                    <a:pt x="6350000" y="3125324"/>
                  </a:cubicBezTo>
                  <a:close/>
                </a:path>
              </a:pathLst>
            </a:custGeom>
            <a:blipFill>
              <a:blip r:embed="rId2"/>
              <a:stretch>
                <a:fillRect l="-17160" r="-17160"/>
              </a:stretch>
            </a:blipFill>
          </p:spPr>
        </p:sp>
      </p:grpSp>
      <p:sp>
        <p:nvSpPr>
          <p:cNvPr id="4" name="Freeform 4"/>
          <p:cNvSpPr/>
          <p:nvPr/>
        </p:nvSpPr>
        <p:spPr>
          <a:xfrm flipH="1">
            <a:off x="-1645597" y="8280179"/>
            <a:ext cx="4813038" cy="2748087"/>
          </a:xfrm>
          <a:custGeom>
            <a:avLst/>
            <a:gdLst/>
            <a:ahLst/>
            <a:cxnLst/>
            <a:rect l="l" t="t" r="r" b="b"/>
            <a:pathLst>
              <a:path w="4813038" h="2748087">
                <a:moveTo>
                  <a:pt x="4813038" y="0"/>
                </a:moveTo>
                <a:lnTo>
                  <a:pt x="0" y="0"/>
                </a:lnTo>
                <a:lnTo>
                  <a:pt x="0" y="2748087"/>
                </a:lnTo>
                <a:lnTo>
                  <a:pt x="4813038" y="2748087"/>
                </a:lnTo>
                <a:lnTo>
                  <a:pt x="4813038" y="0"/>
                </a:lnTo>
                <a:close/>
              </a:path>
            </a:pathLst>
          </a:custGeom>
          <a:blipFill>
            <a:blip r:embed="rId3">
              <a:extLst>
                <a:ext uri="{96DAC541-7B7A-43D3-8B79-37D633B846F1}">
                  <asvg:svgBlip xmlns:asvg="http://schemas.microsoft.com/office/drawing/2016/SVG/main" xmlns="" r:embed="rId4"/>
                </a:ext>
              </a:extLst>
            </a:blip>
            <a:stretch>
              <a:fillRect t="-51576"/>
            </a:stretch>
          </a:blipFill>
        </p:spPr>
      </p:sp>
      <p:grpSp>
        <p:nvGrpSpPr>
          <p:cNvPr id="5" name="Group 5"/>
          <p:cNvGrpSpPr/>
          <p:nvPr/>
        </p:nvGrpSpPr>
        <p:grpSpPr>
          <a:xfrm>
            <a:off x="760922" y="4949006"/>
            <a:ext cx="3039555" cy="3109264"/>
            <a:chOff x="0" y="0"/>
            <a:chExt cx="6207609" cy="6349975"/>
          </a:xfrm>
        </p:grpSpPr>
        <p:sp>
          <p:nvSpPr>
            <p:cNvPr id="6" name="Freeform 6"/>
            <p:cNvSpPr/>
            <p:nvPr/>
          </p:nvSpPr>
          <p:spPr>
            <a:xfrm>
              <a:off x="0" y="0"/>
              <a:ext cx="6207609" cy="6349975"/>
            </a:xfrm>
            <a:custGeom>
              <a:avLst/>
              <a:gdLst/>
              <a:ahLst/>
              <a:cxnLst/>
              <a:rect l="l" t="t" r="r" b="b"/>
              <a:pathLst>
                <a:path w="6207609" h="6349975">
                  <a:moveTo>
                    <a:pt x="6207609" y="3175025"/>
                  </a:moveTo>
                  <a:cubicBezTo>
                    <a:pt x="6207609" y="4928451"/>
                    <a:pt x="4817961" y="6349975"/>
                    <a:pt x="3103805" y="6349975"/>
                  </a:cubicBezTo>
                  <a:cubicBezTo>
                    <a:pt x="1389623" y="6349975"/>
                    <a:pt x="0" y="4928451"/>
                    <a:pt x="0" y="3175025"/>
                  </a:cubicBezTo>
                  <a:cubicBezTo>
                    <a:pt x="0" y="1421511"/>
                    <a:pt x="1389623" y="0"/>
                    <a:pt x="3103805" y="0"/>
                  </a:cubicBezTo>
                  <a:cubicBezTo>
                    <a:pt x="4817986" y="0"/>
                    <a:pt x="6207609" y="1421511"/>
                    <a:pt x="6207609" y="3175025"/>
                  </a:cubicBezTo>
                  <a:close/>
                </a:path>
              </a:pathLst>
            </a:custGeom>
            <a:blipFill>
              <a:blip r:embed="rId5"/>
              <a:stretch>
                <a:fillRect t="-3425" b="-3425"/>
              </a:stretch>
            </a:blipFill>
          </p:spPr>
        </p:sp>
      </p:grpSp>
      <p:grpSp>
        <p:nvGrpSpPr>
          <p:cNvPr id="7" name="Group 7"/>
          <p:cNvGrpSpPr/>
          <p:nvPr/>
        </p:nvGrpSpPr>
        <p:grpSpPr>
          <a:xfrm rot="-10800000">
            <a:off x="-676085" y="433027"/>
            <a:ext cx="13084007" cy="1701967"/>
            <a:chOff x="0" y="0"/>
            <a:chExt cx="41298447" cy="5372100"/>
          </a:xfrm>
        </p:grpSpPr>
        <p:sp>
          <p:nvSpPr>
            <p:cNvPr id="8" name="Freeform 8"/>
            <p:cNvSpPr/>
            <p:nvPr/>
          </p:nvSpPr>
          <p:spPr>
            <a:xfrm>
              <a:off x="0" y="0"/>
              <a:ext cx="41298447" cy="5372100"/>
            </a:xfrm>
            <a:custGeom>
              <a:avLst/>
              <a:gdLst/>
              <a:ahLst/>
              <a:cxnLst/>
              <a:rect l="l" t="t" r="r" b="b"/>
              <a:pathLst>
                <a:path w="41298447" h="5372100">
                  <a:moveTo>
                    <a:pt x="39747775" y="0"/>
                  </a:moveTo>
                  <a:lnTo>
                    <a:pt x="1550670" y="0"/>
                  </a:lnTo>
                  <a:lnTo>
                    <a:pt x="0" y="2686050"/>
                  </a:lnTo>
                  <a:lnTo>
                    <a:pt x="1550670" y="5372100"/>
                  </a:lnTo>
                  <a:lnTo>
                    <a:pt x="39747775" y="5372100"/>
                  </a:lnTo>
                  <a:lnTo>
                    <a:pt x="41298447" y="2686050"/>
                  </a:lnTo>
                  <a:lnTo>
                    <a:pt x="39747775" y="0"/>
                  </a:lnTo>
                  <a:close/>
                </a:path>
              </a:pathLst>
            </a:custGeom>
            <a:solidFill>
              <a:srgbClr val="C06E45"/>
            </a:solidFill>
          </p:spPr>
        </p:sp>
      </p:grpSp>
      <p:sp>
        <p:nvSpPr>
          <p:cNvPr id="9" name="TextBox 9"/>
          <p:cNvSpPr txBox="1"/>
          <p:nvPr/>
        </p:nvSpPr>
        <p:spPr>
          <a:xfrm>
            <a:off x="196657" y="795378"/>
            <a:ext cx="12211266" cy="1034415"/>
          </a:xfrm>
          <a:prstGeom prst="rect">
            <a:avLst/>
          </a:prstGeom>
        </p:spPr>
        <p:txBody>
          <a:bodyPr lIns="0" tIns="0" rIns="0" bIns="0" rtlCol="0" anchor="t">
            <a:spAutoFit/>
          </a:bodyPr>
          <a:lstStyle/>
          <a:p>
            <a:pPr marL="0" lvl="0" indent="0" algn="l">
              <a:lnSpc>
                <a:spcPts val="7919"/>
              </a:lnSpc>
            </a:pPr>
            <a:r>
              <a:rPr lang="en-US" sz="7199" spc="-287">
                <a:solidFill>
                  <a:srgbClr val="000000"/>
                </a:solidFill>
                <a:latin typeface="Tenor Sans"/>
              </a:rPr>
              <a:t>OUR APPLICATION AREA</a:t>
            </a:r>
          </a:p>
        </p:txBody>
      </p:sp>
      <p:sp>
        <p:nvSpPr>
          <p:cNvPr id="10" name="TextBox 10"/>
          <p:cNvSpPr txBox="1"/>
          <p:nvPr/>
        </p:nvSpPr>
        <p:spPr>
          <a:xfrm>
            <a:off x="2539220" y="3772105"/>
            <a:ext cx="13209560" cy="496428"/>
          </a:xfrm>
          <a:prstGeom prst="rect">
            <a:avLst/>
          </a:prstGeom>
        </p:spPr>
        <p:txBody>
          <a:bodyPr lIns="0" tIns="0" rIns="0" bIns="0" rtlCol="0" anchor="t">
            <a:spAutoFit/>
          </a:bodyPr>
          <a:lstStyle/>
          <a:p>
            <a:pPr marL="0" lvl="0" indent="0" algn="just">
              <a:lnSpc>
                <a:spcPts val="3612"/>
              </a:lnSpc>
            </a:pPr>
            <a:r>
              <a:rPr lang="en-US" sz="2580">
                <a:solidFill>
                  <a:srgbClr val="000000"/>
                </a:solidFill>
                <a:latin typeface="Times New Roman"/>
              </a:rPr>
              <a:t>Collection of images from multiple users from the meeting.</a:t>
            </a:r>
          </a:p>
        </p:txBody>
      </p:sp>
      <p:sp>
        <p:nvSpPr>
          <p:cNvPr id="11" name="TextBox 11"/>
          <p:cNvSpPr txBox="1"/>
          <p:nvPr/>
        </p:nvSpPr>
        <p:spPr>
          <a:xfrm>
            <a:off x="4062862" y="6390894"/>
            <a:ext cx="12296082" cy="819619"/>
          </a:xfrm>
          <a:prstGeom prst="rect">
            <a:avLst/>
          </a:prstGeom>
        </p:spPr>
        <p:txBody>
          <a:bodyPr lIns="0" tIns="0" rIns="0" bIns="0" rtlCol="0" anchor="t">
            <a:spAutoFit/>
          </a:bodyPr>
          <a:lstStyle/>
          <a:p>
            <a:pPr marL="0" lvl="0" indent="0" algn="just">
              <a:lnSpc>
                <a:spcPts val="3124"/>
              </a:lnSpc>
            </a:pPr>
            <a:r>
              <a:rPr lang="en-US" sz="2231">
                <a:solidFill>
                  <a:srgbClr val="000000"/>
                </a:solidFill>
                <a:latin typeface="Times New Roman"/>
              </a:rPr>
              <a:t>That is it will capture the emotions of all the individuals present in the meet and at the end will showcase the average percentage of all the emotions of each individual to the host.</a:t>
            </a:r>
          </a:p>
        </p:txBody>
      </p:sp>
      <p:sp>
        <p:nvSpPr>
          <p:cNvPr id="12" name="Freeform 12"/>
          <p:cNvSpPr/>
          <p:nvPr/>
        </p:nvSpPr>
        <p:spPr>
          <a:xfrm rot="-10719651" flipH="1">
            <a:off x="15020391" y="-635815"/>
            <a:ext cx="4813038" cy="2748087"/>
          </a:xfrm>
          <a:custGeom>
            <a:avLst/>
            <a:gdLst/>
            <a:ahLst/>
            <a:cxnLst/>
            <a:rect l="l" t="t" r="r" b="b"/>
            <a:pathLst>
              <a:path w="4813038" h="2748087">
                <a:moveTo>
                  <a:pt x="4813038" y="0"/>
                </a:moveTo>
                <a:lnTo>
                  <a:pt x="0" y="0"/>
                </a:lnTo>
                <a:lnTo>
                  <a:pt x="0" y="2748086"/>
                </a:lnTo>
                <a:lnTo>
                  <a:pt x="4813038" y="2748086"/>
                </a:lnTo>
                <a:lnTo>
                  <a:pt x="4813038" y="0"/>
                </a:lnTo>
                <a:close/>
              </a:path>
            </a:pathLst>
          </a:custGeom>
          <a:blipFill>
            <a:blip r:embed="rId3">
              <a:extLst>
                <a:ext uri="{96DAC541-7B7A-43D3-8B79-37D633B846F1}">
                  <asvg:svgBlip xmlns:asvg="http://schemas.microsoft.com/office/drawing/2016/SVG/main" xmlns="" r:embed="rId4"/>
                </a:ext>
              </a:extLst>
            </a:blip>
            <a:stretch>
              <a:fillRect t="-51576"/>
            </a:stretch>
          </a:blipFill>
        </p:spPr>
      </p:sp>
      <p:sp>
        <p:nvSpPr>
          <p:cNvPr id="13" name="TextBox 13"/>
          <p:cNvSpPr txBox="1"/>
          <p:nvPr/>
        </p:nvSpPr>
        <p:spPr>
          <a:xfrm>
            <a:off x="341673" y="2434948"/>
            <a:ext cx="12211266" cy="889000"/>
          </a:xfrm>
          <a:prstGeom prst="rect">
            <a:avLst/>
          </a:prstGeom>
        </p:spPr>
        <p:txBody>
          <a:bodyPr lIns="0" tIns="0" rIns="0" bIns="0" rtlCol="0" anchor="t">
            <a:spAutoFit/>
          </a:bodyPr>
          <a:lstStyle/>
          <a:p>
            <a:pPr marL="0" lvl="0" indent="0" algn="l">
              <a:lnSpc>
                <a:spcPts val="6050"/>
              </a:lnSpc>
            </a:pPr>
            <a:r>
              <a:rPr lang="en-US" sz="5500" spc="-220">
                <a:solidFill>
                  <a:srgbClr val="000000"/>
                </a:solidFill>
                <a:latin typeface="Times New Roman Bold"/>
              </a:rPr>
              <a:t>Online Meeting Platform</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grpSp>
        <p:nvGrpSpPr>
          <p:cNvPr id="2" name="Group 2"/>
          <p:cNvGrpSpPr/>
          <p:nvPr/>
        </p:nvGrpSpPr>
        <p:grpSpPr>
          <a:xfrm>
            <a:off x="14573789" y="2746173"/>
            <a:ext cx="2754769" cy="3421973"/>
            <a:chOff x="0" y="0"/>
            <a:chExt cx="3673025" cy="4562630"/>
          </a:xfrm>
        </p:grpSpPr>
        <p:grpSp>
          <p:nvGrpSpPr>
            <p:cNvPr id="3" name="Group 3"/>
            <p:cNvGrpSpPr/>
            <p:nvPr/>
          </p:nvGrpSpPr>
          <p:grpSpPr>
            <a:xfrm rot="-5400000">
              <a:off x="261606" y="1151211"/>
              <a:ext cx="4562630" cy="2260208"/>
              <a:chOff x="0" y="0"/>
              <a:chExt cx="653128" cy="323543"/>
            </a:xfrm>
          </p:grpSpPr>
          <p:sp>
            <p:nvSpPr>
              <p:cNvPr id="4" name="Freeform 4"/>
              <p:cNvSpPr/>
              <p:nvPr/>
            </p:nvSpPr>
            <p:spPr>
              <a:xfrm>
                <a:off x="0" y="0"/>
                <a:ext cx="653128" cy="323543"/>
              </a:xfrm>
              <a:custGeom>
                <a:avLst/>
                <a:gdLst/>
                <a:ahLst/>
                <a:cxnLst/>
                <a:rect l="l" t="t" r="r" b="b"/>
                <a:pathLst>
                  <a:path w="653128" h="323543">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722D18"/>
                </a:solidFill>
                <a:prstDash val="solid"/>
                <a:miter/>
              </a:ln>
            </p:spPr>
          </p:sp>
          <p:sp>
            <p:nvSpPr>
              <p:cNvPr id="5" name="TextBox 5"/>
              <p:cNvSpPr txBox="1"/>
              <p:nvPr/>
            </p:nvSpPr>
            <p:spPr>
              <a:xfrm>
                <a:off x="0" y="-57150"/>
                <a:ext cx="653128" cy="253693"/>
              </a:xfrm>
              <a:prstGeom prst="rect">
                <a:avLst/>
              </a:prstGeom>
            </p:spPr>
            <p:txBody>
              <a:bodyPr lIns="50800" tIns="50800" rIns="50800" bIns="50800" rtlCol="0" anchor="ctr"/>
              <a:lstStyle/>
              <a:p>
                <a:pPr algn="ctr">
                  <a:lnSpc>
                    <a:spcPts val="3299"/>
                  </a:lnSpc>
                </a:pPr>
                <a:endParaRPr/>
              </a:p>
            </p:txBody>
          </p:sp>
        </p:grpSp>
        <p:grpSp>
          <p:nvGrpSpPr>
            <p:cNvPr id="6" name="Group 6"/>
            <p:cNvGrpSpPr/>
            <p:nvPr/>
          </p:nvGrpSpPr>
          <p:grpSpPr>
            <a:xfrm>
              <a:off x="0" y="101600"/>
              <a:ext cx="1526374" cy="4355580"/>
              <a:chOff x="0" y="0"/>
              <a:chExt cx="301506" cy="860362"/>
            </a:xfrm>
          </p:grpSpPr>
          <p:sp>
            <p:nvSpPr>
              <p:cNvPr id="7" name="Freeform 7"/>
              <p:cNvSpPr/>
              <p:nvPr/>
            </p:nvSpPr>
            <p:spPr>
              <a:xfrm>
                <a:off x="0" y="0"/>
                <a:ext cx="301506" cy="860362"/>
              </a:xfrm>
              <a:custGeom>
                <a:avLst/>
                <a:gdLst/>
                <a:ahLst/>
                <a:cxnLst/>
                <a:rect l="l" t="t" r="r" b="b"/>
                <a:pathLst>
                  <a:path w="301506" h="860362">
                    <a:moveTo>
                      <a:pt x="0" y="0"/>
                    </a:moveTo>
                    <a:lnTo>
                      <a:pt x="301506" y="0"/>
                    </a:lnTo>
                    <a:lnTo>
                      <a:pt x="301506" y="860362"/>
                    </a:lnTo>
                    <a:lnTo>
                      <a:pt x="0" y="860362"/>
                    </a:lnTo>
                    <a:close/>
                  </a:path>
                </a:pathLst>
              </a:custGeom>
              <a:solidFill>
                <a:srgbClr val="E8CEBD"/>
              </a:solidFill>
            </p:spPr>
          </p:sp>
          <p:sp>
            <p:nvSpPr>
              <p:cNvPr id="8" name="TextBox 8"/>
              <p:cNvSpPr txBox="1"/>
              <p:nvPr/>
            </p:nvSpPr>
            <p:spPr>
              <a:xfrm>
                <a:off x="0" y="-57150"/>
                <a:ext cx="301506" cy="917512"/>
              </a:xfrm>
              <a:prstGeom prst="rect">
                <a:avLst/>
              </a:prstGeom>
            </p:spPr>
            <p:txBody>
              <a:bodyPr lIns="50800" tIns="50800" rIns="50800" bIns="50800" rtlCol="0" anchor="ctr"/>
              <a:lstStyle/>
              <a:p>
                <a:pPr algn="ctr">
                  <a:lnSpc>
                    <a:spcPts val="3299"/>
                  </a:lnSpc>
                </a:pPr>
                <a:endParaRPr/>
              </a:p>
            </p:txBody>
          </p:sp>
        </p:grpSp>
      </p:grpSp>
      <p:sp>
        <p:nvSpPr>
          <p:cNvPr id="9" name="AutoShape 9"/>
          <p:cNvSpPr/>
          <p:nvPr/>
        </p:nvSpPr>
        <p:spPr>
          <a:xfrm>
            <a:off x="1028700" y="2746173"/>
            <a:ext cx="14614227" cy="0"/>
          </a:xfrm>
          <a:prstGeom prst="line">
            <a:avLst/>
          </a:prstGeom>
          <a:ln w="76200" cap="flat">
            <a:solidFill>
              <a:srgbClr val="722D18"/>
            </a:solidFill>
            <a:prstDash val="solid"/>
            <a:headEnd type="none" w="sm" len="sm"/>
            <a:tailEnd type="none" w="sm" len="sm"/>
          </a:ln>
        </p:spPr>
      </p:sp>
      <p:grpSp>
        <p:nvGrpSpPr>
          <p:cNvPr id="10" name="Group 10"/>
          <p:cNvGrpSpPr/>
          <p:nvPr/>
        </p:nvGrpSpPr>
        <p:grpSpPr>
          <a:xfrm>
            <a:off x="2017936" y="6168146"/>
            <a:ext cx="702700" cy="3266685"/>
            <a:chOff x="0" y="0"/>
            <a:chExt cx="185073" cy="860362"/>
          </a:xfrm>
        </p:grpSpPr>
        <p:sp>
          <p:nvSpPr>
            <p:cNvPr id="11" name="Freeform 11"/>
            <p:cNvSpPr/>
            <p:nvPr/>
          </p:nvSpPr>
          <p:spPr>
            <a:xfrm>
              <a:off x="0" y="0"/>
              <a:ext cx="185073" cy="860362"/>
            </a:xfrm>
            <a:custGeom>
              <a:avLst/>
              <a:gdLst/>
              <a:ahLst/>
              <a:cxnLst/>
              <a:rect l="l" t="t" r="r" b="b"/>
              <a:pathLst>
                <a:path w="185073" h="860362">
                  <a:moveTo>
                    <a:pt x="0" y="0"/>
                  </a:moveTo>
                  <a:lnTo>
                    <a:pt x="185073" y="0"/>
                  </a:lnTo>
                  <a:lnTo>
                    <a:pt x="185073" y="860362"/>
                  </a:lnTo>
                  <a:lnTo>
                    <a:pt x="0" y="860362"/>
                  </a:lnTo>
                  <a:close/>
                </a:path>
              </a:pathLst>
            </a:custGeom>
            <a:solidFill>
              <a:srgbClr val="E8CEBD"/>
            </a:solidFill>
          </p:spPr>
        </p:sp>
        <p:sp>
          <p:nvSpPr>
            <p:cNvPr id="12" name="TextBox 12"/>
            <p:cNvSpPr txBox="1"/>
            <p:nvPr/>
          </p:nvSpPr>
          <p:spPr>
            <a:xfrm>
              <a:off x="0" y="-57150"/>
              <a:ext cx="185073" cy="917512"/>
            </a:xfrm>
            <a:prstGeom prst="rect">
              <a:avLst/>
            </a:prstGeom>
          </p:spPr>
          <p:txBody>
            <a:bodyPr lIns="50800" tIns="50800" rIns="50800" bIns="50800" rtlCol="0" anchor="ctr"/>
            <a:lstStyle/>
            <a:p>
              <a:pPr algn="ctr">
                <a:lnSpc>
                  <a:spcPts val="3299"/>
                </a:lnSpc>
              </a:pPr>
              <a:endParaRPr/>
            </a:p>
          </p:txBody>
        </p:sp>
      </p:grpSp>
      <p:sp>
        <p:nvSpPr>
          <p:cNvPr id="13" name="AutoShape 13"/>
          <p:cNvSpPr/>
          <p:nvPr/>
        </p:nvSpPr>
        <p:spPr>
          <a:xfrm flipV="1">
            <a:off x="1781900" y="9426527"/>
            <a:ext cx="15434638" cy="8304"/>
          </a:xfrm>
          <a:prstGeom prst="line">
            <a:avLst/>
          </a:prstGeom>
          <a:ln w="76200" cap="flat">
            <a:solidFill>
              <a:srgbClr val="722D18"/>
            </a:solidFill>
            <a:prstDash val="solid"/>
            <a:headEnd type="none" w="sm" len="sm"/>
            <a:tailEnd type="none" w="sm" len="sm"/>
          </a:ln>
        </p:spPr>
      </p:sp>
      <p:grpSp>
        <p:nvGrpSpPr>
          <p:cNvPr id="14" name="Group 14"/>
          <p:cNvGrpSpPr/>
          <p:nvPr/>
        </p:nvGrpSpPr>
        <p:grpSpPr>
          <a:xfrm>
            <a:off x="16192500" y="10137246"/>
            <a:ext cx="2283181" cy="167947"/>
            <a:chOff x="0" y="0"/>
            <a:chExt cx="601332" cy="44233"/>
          </a:xfrm>
        </p:grpSpPr>
        <p:sp>
          <p:nvSpPr>
            <p:cNvPr id="15" name="Freeform 15"/>
            <p:cNvSpPr/>
            <p:nvPr/>
          </p:nvSpPr>
          <p:spPr>
            <a:xfrm>
              <a:off x="0" y="0"/>
              <a:ext cx="601332" cy="44233"/>
            </a:xfrm>
            <a:custGeom>
              <a:avLst/>
              <a:gdLst/>
              <a:ahLst/>
              <a:cxnLst/>
              <a:rect l="l" t="t" r="r" b="b"/>
              <a:pathLst>
                <a:path w="601332" h="44233">
                  <a:moveTo>
                    <a:pt x="0" y="0"/>
                  </a:moveTo>
                  <a:lnTo>
                    <a:pt x="601332" y="0"/>
                  </a:lnTo>
                  <a:lnTo>
                    <a:pt x="601332" y="44233"/>
                  </a:lnTo>
                  <a:lnTo>
                    <a:pt x="0" y="44233"/>
                  </a:lnTo>
                  <a:close/>
                </a:path>
              </a:pathLst>
            </a:custGeom>
            <a:solidFill>
              <a:srgbClr val="9B6543"/>
            </a:solidFill>
          </p:spPr>
        </p:sp>
        <p:sp>
          <p:nvSpPr>
            <p:cNvPr id="16" name="TextBox 16"/>
            <p:cNvSpPr txBox="1"/>
            <p:nvPr/>
          </p:nvSpPr>
          <p:spPr>
            <a:xfrm>
              <a:off x="0" y="-57150"/>
              <a:ext cx="601332" cy="101383"/>
            </a:xfrm>
            <a:prstGeom prst="rect">
              <a:avLst/>
            </a:prstGeom>
          </p:spPr>
          <p:txBody>
            <a:bodyPr lIns="50800" tIns="50800" rIns="50800" bIns="50800" rtlCol="0" anchor="ctr"/>
            <a:lstStyle/>
            <a:p>
              <a:pPr algn="ctr">
                <a:lnSpc>
                  <a:spcPts val="3299"/>
                </a:lnSpc>
              </a:pPr>
              <a:endParaRPr/>
            </a:p>
          </p:txBody>
        </p:sp>
      </p:grpSp>
      <p:sp>
        <p:nvSpPr>
          <p:cNvPr id="17" name="AutoShape 17"/>
          <p:cNvSpPr/>
          <p:nvPr/>
        </p:nvSpPr>
        <p:spPr>
          <a:xfrm rot="5400000">
            <a:off x="2224899" y="3161554"/>
            <a:ext cx="830763" cy="0"/>
          </a:xfrm>
          <a:prstGeom prst="line">
            <a:avLst/>
          </a:prstGeom>
          <a:ln w="76200" cap="flat">
            <a:solidFill>
              <a:srgbClr val="9B6543"/>
            </a:solidFill>
            <a:prstDash val="solid"/>
            <a:headEnd type="none" w="sm" len="sm"/>
            <a:tailEnd type="oval" w="lg" len="lg"/>
          </a:ln>
        </p:spPr>
      </p:sp>
      <p:sp>
        <p:nvSpPr>
          <p:cNvPr id="18" name="AutoShape 18"/>
          <p:cNvSpPr/>
          <p:nvPr/>
        </p:nvSpPr>
        <p:spPr>
          <a:xfrm rot="5400000">
            <a:off x="6002871" y="3161554"/>
            <a:ext cx="830763" cy="0"/>
          </a:xfrm>
          <a:prstGeom prst="line">
            <a:avLst/>
          </a:prstGeom>
          <a:ln w="76200" cap="flat">
            <a:solidFill>
              <a:srgbClr val="9B6543"/>
            </a:solidFill>
            <a:prstDash val="solid"/>
            <a:headEnd type="none" w="sm" len="sm"/>
            <a:tailEnd type="oval" w="lg" len="lg"/>
          </a:ln>
        </p:spPr>
      </p:sp>
      <p:sp>
        <p:nvSpPr>
          <p:cNvPr id="19" name="AutoShape 19"/>
          <p:cNvSpPr/>
          <p:nvPr/>
        </p:nvSpPr>
        <p:spPr>
          <a:xfrm rot="5400000">
            <a:off x="9809418" y="3161554"/>
            <a:ext cx="830763" cy="0"/>
          </a:xfrm>
          <a:prstGeom prst="line">
            <a:avLst/>
          </a:prstGeom>
          <a:ln w="76200" cap="flat">
            <a:solidFill>
              <a:srgbClr val="9B6543"/>
            </a:solidFill>
            <a:prstDash val="solid"/>
            <a:headEnd type="none" w="sm" len="sm"/>
            <a:tailEnd type="oval" w="lg" len="lg"/>
          </a:ln>
        </p:spPr>
      </p:sp>
      <p:sp>
        <p:nvSpPr>
          <p:cNvPr id="20" name="AutoShape 20"/>
          <p:cNvSpPr/>
          <p:nvPr/>
        </p:nvSpPr>
        <p:spPr>
          <a:xfrm rot="5400000">
            <a:off x="13654065" y="3161554"/>
            <a:ext cx="830763" cy="0"/>
          </a:xfrm>
          <a:prstGeom prst="line">
            <a:avLst/>
          </a:prstGeom>
          <a:ln w="76200" cap="flat">
            <a:solidFill>
              <a:srgbClr val="9B6543"/>
            </a:solidFill>
            <a:prstDash val="solid"/>
            <a:headEnd type="none" w="sm" len="sm"/>
            <a:tailEnd type="oval" w="lg" len="lg"/>
          </a:ln>
        </p:spPr>
      </p:sp>
      <p:sp>
        <p:nvSpPr>
          <p:cNvPr id="21" name="AutoShape 21"/>
          <p:cNvSpPr/>
          <p:nvPr/>
        </p:nvSpPr>
        <p:spPr>
          <a:xfrm>
            <a:off x="4175662" y="6091946"/>
            <a:ext cx="0" cy="830763"/>
          </a:xfrm>
          <a:prstGeom prst="line">
            <a:avLst/>
          </a:prstGeom>
          <a:ln w="76200" cap="flat">
            <a:solidFill>
              <a:srgbClr val="9B6543"/>
            </a:solidFill>
            <a:prstDash val="solid"/>
            <a:headEnd type="none" w="sm" len="sm"/>
            <a:tailEnd type="oval" w="lg" len="lg"/>
          </a:ln>
        </p:spPr>
      </p:sp>
      <p:grpSp>
        <p:nvGrpSpPr>
          <p:cNvPr id="22" name="Group 22"/>
          <p:cNvGrpSpPr/>
          <p:nvPr/>
        </p:nvGrpSpPr>
        <p:grpSpPr>
          <a:xfrm>
            <a:off x="1028700" y="3922184"/>
            <a:ext cx="3146962" cy="1378585"/>
            <a:chOff x="0" y="0"/>
            <a:chExt cx="4195949" cy="1838113"/>
          </a:xfrm>
        </p:grpSpPr>
        <p:sp>
          <p:nvSpPr>
            <p:cNvPr id="23" name="TextBox 23"/>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a:solidFill>
                    <a:srgbClr val="9B6543"/>
                  </a:solidFill>
                  <a:latin typeface="Open Sauce"/>
                </a:rPr>
                <a:t>1</a:t>
              </a:r>
            </a:p>
          </p:txBody>
        </p:sp>
        <p:sp>
          <p:nvSpPr>
            <p:cNvPr id="24" name="TextBox 24"/>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a:solidFill>
                    <a:srgbClr val="722D18"/>
                  </a:solidFill>
                  <a:latin typeface="Open Sauce"/>
                </a:rPr>
                <a:t>PREPROCESSING OF DATA</a:t>
              </a:r>
            </a:p>
          </p:txBody>
        </p:sp>
      </p:grpSp>
      <p:grpSp>
        <p:nvGrpSpPr>
          <p:cNvPr id="25" name="Group 25"/>
          <p:cNvGrpSpPr/>
          <p:nvPr/>
        </p:nvGrpSpPr>
        <p:grpSpPr>
          <a:xfrm>
            <a:off x="4806672" y="3922184"/>
            <a:ext cx="3146962" cy="1788160"/>
            <a:chOff x="0" y="0"/>
            <a:chExt cx="4195949" cy="2384213"/>
          </a:xfrm>
        </p:grpSpPr>
        <p:sp>
          <p:nvSpPr>
            <p:cNvPr id="26" name="TextBox 26"/>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a:solidFill>
                    <a:srgbClr val="9B6543"/>
                  </a:solidFill>
                  <a:latin typeface="Open Sauce"/>
                </a:rPr>
                <a:t>2</a:t>
              </a:r>
            </a:p>
          </p:txBody>
        </p:sp>
        <p:sp>
          <p:nvSpPr>
            <p:cNvPr id="27" name="TextBox 27"/>
            <p:cNvSpPr txBox="1"/>
            <p:nvPr/>
          </p:nvSpPr>
          <p:spPr>
            <a:xfrm>
              <a:off x="0" y="800523"/>
              <a:ext cx="4195949" cy="1583690"/>
            </a:xfrm>
            <a:prstGeom prst="rect">
              <a:avLst/>
            </a:prstGeom>
          </p:spPr>
          <p:txBody>
            <a:bodyPr lIns="0" tIns="0" rIns="0" bIns="0" rtlCol="0" anchor="t">
              <a:spAutoFit/>
            </a:bodyPr>
            <a:lstStyle/>
            <a:p>
              <a:pPr algn="ctr">
                <a:lnSpc>
                  <a:spcPts val="3299"/>
                </a:lnSpc>
              </a:pPr>
              <a:r>
                <a:rPr lang="en-US" sz="2199">
                  <a:solidFill>
                    <a:srgbClr val="722D18"/>
                  </a:solidFill>
                  <a:latin typeface="Open Sauce"/>
                </a:rPr>
                <a:t>TRAINING of pretrained model on the dataset</a:t>
              </a:r>
            </a:p>
          </p:txBody>
        </p:sp>
      </p:grpSp>
      <p:grpSp>
        <p:nvGrpSpPr>
          <p:cNvPr id="28" name="Group 28"/>
          <p:cNvGrpSpPr/>
          <p:nvPr/>
        </p:nvGrpSpPr>
        <p:grpSpPr>
          <a:xfrm>
            <a:off x="8582284" y="4126971"/>
            <a:ext cx="3280312" cy="1378585"/>
            <a:chOff x="0" y="0"/>
            <a:chExt cx="4373749" cy="1838113"/>
          </a:xfrm>
        </p:grpSpPr>
        <p:sp>
          <p:nvSpPr>
            <p:cNvPr id="29" name="TextBox 29"/>
            <p:cNvSpPr txBox="1"/>
            <p:nvPr/>
          </p:nvSpPr>
          <p:spPr>
            <a:xfrm>
              <a:off x="0" y="-28575"/>
              <a:ext cx="4373749" cy="672888"/>
            </a:xfrm>
            <a:prstGeom prst="rect">
              <a:avLst/>
            </a:prstGeom>
          </p:spPr>
          <p:txBody>
            <a:bodyPr lIns="0" tIns="0" rIns="0" bIns="0" rtlCol="0" anchor="t">
              <a:spAutoFit/>
            </a:bodyPr>
            <a:lstStyle/>
            <a:p>
              <a:pPr algn="ctr">
                <a:lnSpc>
                  <a:spcPts val="4160"/>
                </a:lnSpc>
              </a:pPr>
              <a:r>
                <a:rPr lang="en-US" sz="3200">
                  <a:solidFill>
                    <a:srgbClr val="9B6543"/>
                  </a:solidFill>
                  <a:latin typeface="Open Sauce"/>
                </a:rPr>
                <a:t>3</a:t>
              </a:r>
            </a:p>
          </p:txBody>
        </p:sp>
        <p:sp>
          <p:nvSpPr>
            <p:cNvPr id="30" name="TextBox 30"/>
            <p:cNvSpPr txBox="1"/>
            <p:nvPr/>
          </p:nvSpPr>
          <p:spPr>
            <a:xfrm>
              <a:off x="0" y="800523"/>
              <a:ext cx="4373749" cy="1037590"/>
            </a:xfrm>
            <a:prstGeom prst="rect">
              <a:avLst/>
            </a:prstGeom>
          </p:spPr>
          <p:txBody>
            <a:bodyPr lIns="0" tIns="0" rIns="0" bIns="0" rtlCol="0" anchor="t">
              <a:spAutoFit/>
            </a:bodyPr>
            <a:lstStyle/>
            <a:p>
              <a:pPr algn="ctr">
                <a:lnSpc>
                  <a:spcPts val="3299"/>
                </a:lnSpc>
              </a:pPr>
              <a:r>
                <a:rPr lang="en-US" sz="2199">
                  <a:solidFill>
                    <a:srgbClr val="722D18"/>
                  </a:solidFill>
                  <a:latin typeface="Open Sauce"/>
                </a:rPr>
                <a:t>Comparative analysis on the dataset</a:t>
              </a:r>
            </a:p>
          </p:txBody>
        </p:sp>
      </p:grpSp>
      <p:grpSp>
        <p:nvGrpSpPr>
          <p:cNvPr id="31" name="Group 31"/>
          <p:cNvGrpSpPr/>
          <p:nvPr/>
        </p:nvGrpSpPr>
        <p:grpSpPr>
          <a:xfrm>
            <a:off x="12495966" y="4079346"/>
            <a:ext cx="3146962" cy="1378585"/>
            <a:chOff x="0" y="0"/>
            <a:chExt cx="4195949" cy="1838113"/>
          </a:xfrm>
        </p:grpSpPr>
        <p:sp>
          <p:nvSpPr>
            <p:cNvPr id="32" name="TextBox 32"/>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a:solidFill>
                    <a:srgbClr val="9B6543"/>
                  </a:solidFill>
                  <a:latin typeface="Open Sauce"/>
                </a:rPr>
                <a:t>4</a:t>
              </a:r>
            </a:p>
          </p:txBody>
        </p:sp>
        <p:sp>
          <p:nvSpPr>
            <p:cNvPr id="33" name="TextBox 33"/>
            <p:cNvSpPr txBox="1"/>
            <p:nvPr/>
          </p:nvSpPr>
          <p:spPr>
            <a:xfrm>
              <a:off x="0" y="800523"/>
              <a:ext cx="4195949" cy="1037590"/>
            </a:xfrm>
            <a:prstGeom prst="rect">
              <a:avLst/>
            </a:prstGeom>
          </p:spPr>
          <p:txBody>
            <a:bodyPr lIns="0" tIns="0" rIns="0" bIns="0" rtlCol="0" anchor="t">
              <a:spAutoFit/>
            </a:bodyPr>
            <a:lstStyle/>
            <a:p>
              <a:pPr algn="ctr">
                <a:lnSpc>
                  <a:spcPts val="3299"/>
                </a:lnSpc>
              </a:pPr>
              <a:r>
                <a:rPr lang="en-US" sz="2199">
                  <a:solidFill>
                    <a:srgbClr val="722D18"/>
                  </a:solidFill>
                  <a:latin typeface="Open Sauce"/>
                </a:rPr>
                <a:t>Building our own 3 different models</a:t>
              </a:r>
            </a:p>
          </p:txBody>
        </p:sp>
      </p:grpSp>
      <p:grpSp>
        <p:nvGrpSpPr>
          <p:cNvPr id="34" name="Group 34"/>
          <p:cNvGrpSpPr/>
          <p:nvPr/>
        </p:nvGrpSpPr>
        <p:grpSpPr>
          <a:xfrm>
            <a:off x="2602181" y="7470140"/>
            <a:ext cx="3146962" cy="1788160"/>
            <a:chOff x="0" y="0"/>
            <a:chExt cx="4195949" cy="2384213"/>
          </a:xfrm>
        </p:grpSpPr>
        <p:sp>
          <p:nvSpPr>
            <p:cNvPr id="35" name="TextBox 35"/>
            <p:cNvSpPr txBox="1"/>
            <p:nvPr/>
          </p:nvSpPr>
          <p:spPr>
            <a:xfrm>
              <a:off x="0" y="-28575"/>
              <a:ext cx="4195949" cy="672888"/>
            </a:xfrm>
            <a:prstGeom prst="rect">
              <a:avLst/>
            </a:prstGeom>
          </p:spPr>
          <p:txBody>
            <a:bodyPr lIns="0" tIns="0" rIns="0" bIns="0" rtlCol="0" anchor="t">
              <a:spAutoFit/>
            </a:bodyPr>
            <a:lstStyle/>
            <a:p>
              <a:pPr algn="ctr">
                <a:lnSpc>
                  <a:spcPts val="4160"/>
                </a:lnSpc>
              </a:pPr>
              <a:r>
                <a:rPr lang="en-US" sz="3200">
                  <a:solidFill>
                    <a:srgbClr val="9B6543"/>
                  </a:solidFill>
                  <a:latin typeface="Open Sauce"/>
                </a:rPr>
                <a:t>5</a:t>
              </a:r>
            </a:p>
          </p:txBody>
        </p:sp>
        <p:sp>
          <p:nvSpPr>
            <p:cNvPr id="36" name="TextBox 36"/>
            <p:cNvSpPr txBox="1"/>
            <p:nvPr/>
          </p:nvSpPr>
          <p:spPr>
            <a:xfrm>
              <a:off x="0" y="800523"/>
              <a:ext cx="4195949" cy="1583690"/>
            </a:xfrm>
            <a:prstGeom prst="rect">
              <a:avLst/>
            </a:prstGeom>
          </p:spPr>
          <p:txBody>
            <a:bodyPr lIns="0" tIns="0" rIns="0" bIns="0" rtlCol="0" anchor="t">
              <a:spAutoFit/>
            </a:bodyPr>
            <a:lstStyle/>
            <a:p>
              <a:pPr algn="ctr">
                <a:lnSpc>
                  <a:spcPts val="3299"/>
                </a:lnSpc>
              </a:pPr>
              <a:r>
                <a:rPr lang="en-US" sz="2199">
                  <a:solidFill>
                    <a:srgbClr val="722D18"/>
                  </a:solidFill>
                  <a:latin typeface="Open Sauce"/>
                </a:rPr>
                <a:t>Individually analysing accuracy of each model</a:t>
              </a:r>
            </a:p>
          </p:txBody>
        </p:sp>
      </p:grpSp>
      <p:sp>
        <p:nvSpPr>
          <p:cNvPr id="37" name="AutoShape 37"/>
          <p:cNvSpPr/>
          <p:nvPr/>
        </p:nvSpPr>
        <p:spPr>
          <a:xfrm>
            <a:off x="2017936" y="6130046"/>
            <a:ext cx="13624991" cy="0"/>
          </a:xfrm>
          <a:prstGeom prst="line">
            <a:avLst/>
          </a:prstGeom>
          <a:ln w="76200" cap="flat">
            <a:solidFill>
              <a:srgbClr val="722D18"/>
            </a:solidFill>
            <a:prstDash val="solid"/>
            <a:headEnd type="none" w="sm" len="sm"/>
            <a:tailEnd type="none" w="sm" len="sm"/>
          </a:ln>
        </p:spPr>
      </p:sp>
      <p:grpSp>
        <p:nvGrpSpPr>
          <p:cNvPr id="38" name="Group 38"/>
          <p:cNvGrpSpPr/>
          <p:nvPr/>
        </p:nvGrpSpPr>
        <p:grpSpPr>
          <a:xfrm>
            <a:off x="5997038" y="6168146"/>
            <a:ext cx="3146962" cy="3057108"/>
            <a:chOff x="0" y="0"/>
            <a:chExt cx="4195949" cy="4076144"/>
          </a:xfrm>
        </p:grpSpPr>
        <p:sp>
          <p:nvSpPr>
            <p:cNvPr id="39" name="AutoShape 39"/>
            <p:cNvSpPr/>
            <p:nvPr/>
          </p:nvSpPr>
          <p:spPr>
            <a:xfrm>
              <a:off x="2097975" y="0"/>
              <a:ext cx="0" cy="1107684"/>
            </a:xfrm>
            <a:prstGeom prst="line">
              <a:avLst/>
            </a:prstGeom>
            <a:ln w="101600" cap="flat">
              <a:solidFill>
                <a:srgbClr val="9B6543"/>
              </a:solidFill>
              <a:prstDash val="solid"/>
              <a:headEnd type="none" w="sm" len="sm"/>
              <a:tailEnd type="oval" w="lg" len="lg"/>
            </a:ln>
          </p:spPr>
        </p:sp>
        <p:sp>
          <p:nvSpPr>
            <p:cNvPr id="40" name="TextBox 40"/>
            <p:cNvSpPr txBox="1"/>
            <p:nvPr/>
          </p:nvSpPr>
          <p:spPr>
            <a:xfrm>
              <a:off x="0" y="1663356"/>
              <a:ext cx="4195949" cy="672888"/>
            </a:xfrm>
            <a:prstGeom prst="rect">
              <a:avLst/>
            </a:prstGeom>
          </p:spPr>
          <p:txBody>
            <a:bodyPr lIns="0" tIns="0" rIns="0" bIns="0" rtlCol="0" anchor="t">
              <a:spAutoFit/>
            </a:bodyPr>
            <a:lstStyle/>
            <a:p>
              <a:pPr algn="ctr">
                <a:lnSpc>
                  <a:spcPts val="4160"/>
                </a:lnSpc>
              </a:pPr>
              <a:r>
                <a:rPr lang="en-US" sz="3200">
                  <a:solidFill>
                    <a:srgbClr val="9B6543"/>
                  </a:solidFill>
                  <a:latin typeface="Open Sauce"/>
                </a:rPr>
                <a:t>6</a:t>
              </a:r>
            </a:p>
          </p:txBody>
        </p:sp>
        <p:sp>
          <p:nvSpPr>
            <p:cNvPr id="41" name="TextBox 41"/>
            <p:cNvSpPr txBox="1"/>
            <p:nvPr/>
          </p:nvSpPr>
          <p:spPr>
            <a:xfrm>
              <a:off x="0" y="2492454"/>
              <a:ext cx="4195949" cy="1583690"/>
            </a:xfrm>
            <a:prstGeom prst="rect">
              <a:avLst/>
            </a:prstGeom>
          </p:spPr>
          <p:txBody>
            <a:bodyPr lIns="0" tIns="0" rIns="0" bIns="0" rtlCol="0" anchor="t">
              <a:spAutoFit/>
            </a:bodyPr>
            <a:lstStyle/>
            <a:p>
              <a:pPr algn="ctr">
                <a:lnSpc>
                  <a:spcPts val="3299"/>
                </a:lnSpc>
              </a:pPr>
              <a:r>
                <a:rPr lang="en-US" sz="2199">
                  <a:solidFill>
                    <a:srgbClr val="722D18"/>
                  </a:solidFill>
                  <a:latin typeface="Open Sauce"/>
                </a:rPr>
                <a:t>Using the combination of 3 models to make predictions</a:t>
              </a:r>
            </a:p>
          </p:txBody>
        </p:sp>
      </p:grpSp>
      <p:grpSp>
        <p:nvGrpSpPr>
          <p:cNvPr id="42" name="Group 42"/>
          <p:cNvGrpSpPr/>
          <p:nvPr/>
        </p:nvGrpSpPr>
        <p:grpSpPr>
          <a:xfrm>
            <a:off x="9453587" y="6130046"/>
            <a:ext cx="3777972" cy="3057108"/>
            <a:chOff x="0" y="0"/>
            <a:chExt cx="5037296" cy="4076144"/>
          </a:xfrm>
        </p:grpSpPr>
        <p:sp>
          <p:nvSpPr>
            <p:cNvPr id="43" name="AutoShape 43"/>
            <p:cNvSpPr/>
            <p:nvPr/>
          </p:nvSpPr>
          <p:spPr>
            <a:xfrm>
              <a:off x="2518648" y="0"/>
              <a:ext cx="0" cy="1107684"/>
            </a:xfrm>
            <a:prstGeom prst="line">
              <a:avLst/>
            </a:prstGeom>
            <a:ln w="101600" cap="flat">
              <a:solidFill>
                <a:srgbClr val="9B6543"/>
              </a:solidFill>
              <a:prstDash val="solid"/>
              <a:headEnd type="none" w="sm" len="sm"/>
              <a:tailEnd type="oval" w="lg" len="lg"/>
            </a:ln>
          </p:spPr>
        </p:sp>
        <p:sp>
          <p:nvSpPr>
            <p:cNvPr id="44" name="TextBox 44"/>
            <p:cNvSpPr txBox="1"/>
            <p:nvPr/>
          </p:nvSpPr>
          <p:spPr>
            <a:xfrm>
              <a:off x="0" y="1663356"/>
              <a:ext cx="5037296" cy="672888"/>
            </a:xfrm>
            <a:prstGeom prst="rect">
              <a:avLst/>
            </a:prstGeom>
          </p:spPr>
          <p:txBody>
            <a:bodyPr lIns="0" tIns="0" rIns="0" bIns="0" rtlCol="0" anchor="t">
              <a:spAutoFit/>
            </a:bodyPr>
            <a:lstStyle/>
            <a:p>
              <a:pPr algn="ctr">
                <a:lnSpc>
                  <a:spcPts val="4160"/>
                </a:lnSpc>
              </a:pPr>
              <a:r>
                <a:rPr lang="en-US" sz="3200">
                  <a:solidFill>
                    <a:srgbClr val="9B6543"/>
                  </a:solidFill>
                  <a:latin typeface="Open Sauce"/>
                </a:rPr>
                <a:t>7</a:t>
              </a:r>
            </a:p>
          </p:txBody>
        </p:sp>
        <p:sp>
          <p:nvSpPr>
            <p:cNvPr id="45" name="TextBox 45"/>
            <p:cNvSpPr txBox="1"/>
            <p:nvPr/>
          </p:nvSpPr>
          <p:spPr>
            <a:xfrm>
              <a:off x="0" y="2492454"/>
              <a:ext cx="5037296" cy="1583690"/>
            </a:xfrm>
            <a:prstGeom prst="rect">
              <a:avLst/>
            </a:prstGeom>
          </p:spPr>
          <p:txBody>
            <a:bodyPr lIns="0" tIns="0" rIns="0" bIns="0" rtlCol="0" anchor="t">
              <a:spAutoFit/>
            </a:bodyPr>
            <a:lstStyle/>
            <a:p>
              <a:pPr algn="ctr">
                <a:lnSpc>
                  <a:spcPts val="3299"/>
                </a:lnSpc>
              </a:pPr>
              <a:r>
                <a:rPr lang="en-US" sz="2199">
                  <a:solidFill>
                    <a:srgbClr val="722D18"/>
                  </a:solidFill>
                  <a:latin typeface="Open Sauce"/>
                </a:rPr>
                <a:t>Analysing the accuracy of the combination of the model</a:t>
              </a:r>
            </a:p>
          </p:txBody>
        </p:sp>
      </p:grpSp>
      <p:grpSp>
        <p:nvGrpSpPr>
          <p:cNvPr id="46" name="Group 46"/>
          <p:cNvGrpSpPr/>
          <p:nvPr/>
        </p:nvGrpSpPr>
        <p:grpSpPr>
          <a:xfrm>
            <a:off x="13479209" y="6168146"/>
            <a:ext cx="3121769" cy="3057108"/>
            <a:chOff x="0" y="0"/>
            <a:chExt cx="4162359" cy="4076144"/>
          </a:xfrm>
        </p:grpSpPr>
        <p:sp>
          <p:nvSpPr>
            <p:cNvPr id="47" name="AutoShape 47"/>
            <p:cNvSpPr/>
            <p:nvPr/>
          </p:nvSpPr>
          <p:spPr>
            <a:xfrm>
              <a:off x="2081179" y="0"/>
              <a:ext cx="0" cy="1107684"/>
            </a:xfrm>
            <a:prstGeom prst="line">
              <a:avLst/>
            </a:prstGeom>
            <a:ln w="101600" cap="flat">
              <a:solidFill>
                <a:srgbClr val="9B6543"/>
              </a:solidFill>
              <a:prstDash val="solid"/>
              <a:headEnd type="none" w="sm" len="sm"/>
              <a:tailEnd type="oval" w="lg" len="lg"/>
            </a:ln>
          </p:spPr>
        </p:sp>
        <p:sp>
          <p:nvSpPr>
            <p:cNvPr id="48" name="TextBox 48"/>
            <p:cNvSpPr txBox="1"/>
            <p:nvPr/>
          </p:nvSpPr>
          <p:spPr>
            <a:xfrm>
              <a:off x="0" y="1663356"/>
              <a:ext cx="4162359" cy="672888"/>
            </a:xfrm>
            <a:prstGeom prst="rect">
              <a:avLst/>
            </a:prstGeom>
          </p:spPr>
          <p:txBody>
            <a:bodyPr lIns="0" tIns="0" rIns="0" bIns="0" rtlCol="0" anchor="t">
              <a:spAutoFit/>
            </a:bodyPr>
            <a:lstStyle/>
            <a:p>
              <a:pPr algn="ctr">
                <a:lnSpc>
                  <a:spcPts val="4160"/>
                </a:lnSpc>
              </a:pPr>
              <a:r>
                <a:rPr lang="en-US" sz="3200">
                  <a:solidFill>
                    <a:srgbClr val="9B6543"/>
                  </a:solidFill>
                  <a:latin typeface="Open Sauce"/>
                </a:rPr>
                <a:t>8</a:t>
              </a:r>
            </a:p>
          </p:txBody>
        </p:sp>
        <p:sp>
          <p:nvSpPr>
            <p:cNvPr id="49" name="TextBox 49"/>
            <p:cNvSpPr txBox="1"/>
            <p:nvPr/>
          </p:nvSpPr>
          <p:spPr>
            <a:xfrm>
              <a:off x="0" y="2492454"/>
              <a:ext cx="4162359" cy="1583690"/>
            </a:xfrm>
            <a:prstGeom prst="rect">
              <a:avLst/>
            </a:prstGeom>
          </p:spPr>
          <p:txBody>
            <a:bodyPr lIns="0" tIns="0" rIns="0" bIns="0" rtlCol="0" anchor="t">
              <a:spAutoFit/>
            </a:bodyPr>
            <a:lstStyle/>
            <a:p>
              <a:pPr algn="ctr">
                <a:lnSpc>
                  <a:spcPts val="3299"/>
                </a:lnSpc>
              </a:pPr>
              <a:r>
                <a:rPr lang="en-US" sz="2199">
                  <a:solidFill>
                    <a:srgbClr val="722D18"/>
                  </a:solidFill>
                  <a:latin typeface="Open Sauce"/>
                </a:rPr>
                <a:t>Finally deploying the model on our application</a:t>
              </a:r>
            </a:p>
          </p:txBody>
        </p:sp>
      </p:grpSp>
      <p:grpSp>
        <p:nvGrpSpPr>
          <p:cNvPr id="50" name="Group 50"/>
          <p:cNvGrpSpPr/>
          <p:nvPr/>
        </p:nvGrpSpPr>
        <p:grpSpPr>
          <a:xfrm>
            <a:off x="-2081606" y="253631"/>
            <a:ext cx="10177856" cy="1701967"/>
            <a:chOff x="0" y="0"/>
            <a:chExt cx="13570475" cy="2269289"/>
          </a:xfrm>
        </p:grpSpPr>
        <p:grpSp>
          <p:nvGrpSpPr>
            <p:cNvPr id="51" name="Group 51"/>
            <p:cNvGrpSpPr/>
            <p:nvPr/>
          </p:nvGrpSpPr>
          <p:grpSpPr>
            <a:xfrm rot="-10800000">
              <a:off x="0" y="0"/>
              <a:ext cx="13570475" cy="2269289"/>
              <a:chOff x="0" y="0"/>
              <a:chExt cx="32125453" cy="5372100"/>
            </a:xfrm>
          </p:grpSpPr>
          <p:sp>
            <p:nvSpPr>
              <p:cNvPr id="52" name="Freeform 52"/>
              <p:cNvSpPr/>
              <p:nvPr/>
            </p:nvSpPr>
            <p:spPr>
              <a:xfrm>
                <a:off x="0" y="0"/>
                <a:ext cx="32125453" cy="5372100"/>
              </a:xfrm>
              <a:custGeom>
                <a:avLst/>
                <a:gdLst/>
                <a:ahLst/>
                <a:cxnLst/>
                <a:rect l="l" t="t" r="r" b="b"/>
                <a:pathLst>
                  <a:path w="32125453" h="5372100">
                    <a:moveTo>
                      <a:pt x="30574782" y="0"/>
                    </a:moveTo>
                    <a:lnTo>
                      <a:pt x="1550670" y="0"/>
                    </a:lnTo>
                    <a:lnTo>
                      <a:pt x="0" y="2686050"/>
                    </a:lnTo>
                    <a:lnTo>
                      <a:pt x="1550670" y="5372100"/>
                    </a:lnTo>
                    <a:lnTo>
                      <a:pt x="30574782" y="5372100"/>
                    </a:lnTo>
                    <a:lnTo>
                      <a:pt x="32125453" y="2686050"/>
                    </a:lnTo>
                    <a:lnTo>
                      <a:pt x="30574782" y="0"/>
                    </a:lnTo>
                    <a:close/>
                  </a:path>
                </a:pathLst>
              </a:custGeom>
              <a:solidFill>
                <a:srgbClr val="CE766B"/>
              </a:solidFill>
            </p:spPr>
          </p:sp>
        </p:grpSp>
        <p:sp>
          <p:nvSpPr>
            <p:cNvPr id="53" name="TextBox 53"/>
            <p:cNvSpPr txBox="1"/>
            <p:nvPr/>
          </p:nvSpPr>
          <p:spPr>
            <a:xfrm>
              <a:off x="3108082" y="294328"/>
              <a:ext cx="9721524" cy="1537547"/>
            </a:xfrm>
            <a:prstGeom prst="rect">
              <a:avLst/>
            </a:prstGeom>
          </p:spPr>
          <p:txBody>
            <a:bodyPr lIns="0" tIns="0" rIns="0" bIns="0" rtlCol="0" anchor="t">
              <a:spAutoFit/>
            </a:bodyPr>
            <a:lstStyle/>
            <a:p>
              <a:pPr algn="l">
                <a:lnSpc>
                  <a:spcPts val="9677"/>
                </a:lnSpc>
                <a:spcBef>
                  <a:spcPct val="0"/>
                </a:spcBef>
              </a:pPr>
              <a:r>
                <a:rPr lang="en-US" sz="6912" spc="-276">
                  <a:solidFill>
                    <a:srgbClr val="2F1915"/>
                  </a:solidFill>
                  <a:latin typeface="Tenor Sans"/>
                </a:rPr>
                <a:t>WORK FLOW</a:t>
              </a:r>
            </a:p>
          </p:txBody>
        </p:sp>
      </p:grpSp>
      <p:grpSp>
        <p:nvGrpSpPr>
          <p:cNvPr id="54" name="Group 54"/>
          <p:cNvGrpSpPr/>
          <p:nvPr/>
        </p:nvGrpSpPr>
        <p:grpSpPr>
          <a:xfrm rot="-10800000">
            <a:off x="584422" y="6122204"/>
            <a:ext cx="2017759" cy="3344329"/>
            <a:chOff x="0" y="0"/>
            <a:chExt cx="2690346" cy="4459105"/>
          </a:xfrm>
        </p:grpSpPr>
        <p:grpSp>
          <p:nvGrpSpPr>
            <p:cNvPr id="55" name="Group 55"/>
            <p:cNvGrpSpPr/>
            <p:nvPr/>
          </p:nvGrpSpPr>
          <p:grpSpPr>
            <a:xfrm rot="-5400000">
              <a:off x="-884380" y="884380"/>
              <a:ext cx="4459105" cy="2690346"/>
              <a:chOff x="0" y="0"/>
              <a:chExt cx="638309" cy="385116"/>
            </a:xfrm>
          </p:grpSpPr>
          <p:sp>
            <p:nvSpPr>
              <p:cNvPr id="56" name="Freeform 56"/>
              <p:cNvSpPr/>
              <p:nvPr/>
            </p:nvSpPr>
            <p:spPr>
              <a:xfrm>
                <a:off x="0" y="0"/>
                <a:ext cx="638309" cy="385116"/>
              </a:xfrm>
              <a:custGeom>
                <a:avLst/>
                <a:gdLst/>
                <a:ahLst/>
                <a:cxnLst/>
                <a:rect l="l" t="t" r="r" b="b"/>
                <a:pathLst>
                  <a:path w="638309" h="385116">
                    <a:moveTo>
                      <a:pt x="212885" y="366047"/>
                    </a:moveTo>
                    <a:cubicBezTo>
                      <a:pt x="245609" y="377560"/>
                      <a:pt x="282813" y="385116"/>
                      <a:pt x="319326" y="385116"/>
                    </a:cubicBezTo>
                    <a:cubicBezTo>
                      <a:pt x="355841" y="385116"/>
                      <a:pt x="390978" y="378639"/>
                      <a:pt x="423357" y="367125"/>
                    </a:cubicBezTo>
                    <a:cubicBezTo>
                      <a:pt x="424047" y="366765"/>
                      <a:pt x="424736" y="366765"/>
                      <a:pt x="425424" y="366406"/>
                    </a:cubicBezTo>
                    <a:cubicBezTo>
                      <a:pt x="547023" y="320351"/>
                      <a:pt x="636587" y="198737"/>
                      <a:pt x="638309" y="66114"/>
                    </a:cubicBezTo>
                    <a:lnTo>
                      <a:pt x="638309" y="0"/>
                    </a:lnTo>
                    <a:lnTo>
                      <a:pt x="0" y="0"/>
                    </a:lnTo>
                    <a:lnTo>
                      <a:pt x="0" y="66065"/>
                    </a:lnTo>
                    <a:cubicBezTo>
                      <a:pt x="1722" y="199456"/>
                      <a:pt x="89908" y="321071"/>
                      <a:pt x="212885" y="366047"/>
                    </a:cubicBezTo>
                    <a:close/>
                  </a:path>
                </a:pathLst>
              </a:custGeom>
              <a:solidFill>
                <a:srgbClr val="000000">
                  <a:alpha val="0"/>
                </a:srgbClr>
              </a:solidFill>
              <a:ln w="76200" cap="sq">
                <a:solidFill>
                  <a:srgbClr val="722D18"/>
                </a:solidFill>
                <a:prstDash val="solid"/>
                <a:miter/>
              </a:ln>
            </p:spPr>
          </p:sp>
          <p:sp>
            <p:nvSpPr>
              <p:cNvPr id="57" name="TextBox 57"/>
              <p:cNvSpPr txBox="1"/>
              <p:nvPr/>
            </p:nvSpPr>
            <p:spPr>
              <a:xfrm>
                <a:off x="0" y="-57150"/>
                <a:ext cx="638309" cy="315266"/>
              </a:xfrm>
              <a:prstGeom prst="rect">
                <a:avLst/>
              </a:prstGeom>
            </p:spPr>
            <p:txBody>
              <a:bodyPr lIns="50800" tIns="50800" rIns="50800" bIns="50800" rtlCol="0" anchor="ctr"/>
              <a:lstStyle/>
              <a:p>
                <a:pPr algn="ctr">
                  <a:lnSpc>
                    <a:spcPts val="3299"/>
                  </a:lnSpc>
                </a:pPr>
                <a:endParaRPr/>
              </a:p>
            </p:txBody>
          </p:sp>
        </p:grpSp>
        <p:grpSp>
          <p:nvGrpSpPr>
            <p:cNvPr id="58" name="Group 58"/>
            <p:cNvGrpSpPr/>
            <p:nvPr/>
          </p:nvGrpSpPr>
          <p:grpSpPr>
            <a:xfrm>
              <a:off x="0" y="99295"/>
              <a:ext cx="107824" cy="4256753"/>
              <a:chOff x="0" y="0"/>
              <a:chExt cx="21299" cy="840840"/>
            </a:xfrm>
          </p:grpSpPr>
          <p:sp>
            <p:nvSpPr>
              <p:cNvPr id="59" name="Freeform 59"/>
              <p:cNvSpPr/>
              <p:nvPr/>
            </p:nvSpPr>
            <p:spPr>
              <a:xfrm>
                <a:off x="0" y="0"/>
                <a:ext cx="21299" cy="840840"/>
              </a:xfrm>
              <a:custGeom>
                <a:avLst/>
                <a:gdLst/>
                <a:ahLst/>
                <a:cxnLst/>
                <a:rect l="l" t="t" r="r" b="b"/>
                <a:pathLst>
                  <a:path w="21299" h="840840">
                    <a:moveTo>
                      <a:pt x="0" y="0"/>
                    </a:moveTo>
                    <a:lnTo>
                      <a:pt x="21299" y="0"/>
                    </a:lnTo>
                    <a:lnTo>
                      <a:pt x="21299" y="840840"/>
                    </a:lnTo>
                    <a:lnTo>
                      <a:pt x="0" y="840840"/>
                    </a:lnTo>
                    <a:close/>
                  </a:path>
                </a:pathLst>
              </a:custGeom>
              <a:solidFill>
                <a:srgbClr val="EADDCA"/>
              </a:solidFill>
            </p:spPr>
          </p:sp>
          <p:sp>
            <p:nvSpPr>
              <p:cNvPr id="60" name="TextBox 60"/>
              <p:cNvSpPr txBox="1"/>
              <p:nvPr/>
            </p:nvSpPr>
            <p:spPr>
              <a:xfrm>
                <a:off x="0" y="-57150"/>
                <a:ext cx="21299" cy="897990"/>
              </a:xfrm>
              <a:prstGeom prst="rect">
                <a:avLst/>
              </a:prstGeom>
            </p:spPr>
            <p:txBody>
              <a:bodyPr lIns="50800" tIns="50800" rIns="50800" bIns="50800" rtlCol="0" anchor="ctr"/>
              <a:lstStyle/>
              <a:p>
                <a:pPr algn="ctr">
                  <a:lnSpc>
                    <a:spcPts val="3299"/>
                  </a:lnSpc>
                </a:pPr>
                <a:endParaRPr/>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CEBD"/>
        </a:solidFill>
        <a:effectLst/>
      </p:bgPr>
    </p:bg>
    <p:spTree>
      <p:nvGrpSpPr>
        <p:cNvPr id="1" name=""/>
        <p:cNvGrpSpPr/>
        <p:nvPr/>
      </p:nvGrpSpPr>
      <p:grpSpPr>
        <a:xfrm>
          <a:off x="0" y="0"/>
          <a:ext cx="0" cy="0"/>
          <a:chOff x="0" y="0"/>
          <a:chExt cx="0" cy="0"/>
        </a:xfrm>
      </p:grpSpPr>
      <p:grpSp>
        <p:nvGrpSpPr>
          <p:cNvPr id="2" name="Group 2"/>
          <p:cNvGrpSpPr/>
          <p:nvPr/>
        </p:nvGrpSpPr>
        <p:grpSpPr>
          <a:xfrm>
            <a:off x="9576981" y="550090"/>
            <a:ext cx="9886941" cy="1701967"/>
            <a:chOff x="0" y="0"/>
            <a:chExt cx="31207205" cy="5372100"/>
          </a:xfrm>
        </p:grpSpPr>
        <p:sp>
          <p:nvSpPr>
            <p:cNvPr id="3" name="Freeform 3"/>
            <p:cNvSpPr/>
            <p:nvPr/>
          </p:nvSpPr>
          <p:spPr>
            <a:xfrm>
              <a:off x="0" y="0"/>
              <a:ext cx="31207205" cy="5372100"/>
            </a:xfrm>
            <a:custGeom>
              <a:avLst/>
              <a:gdLst/>
              <a:ahLst/>
              <a:cxnLst/>
              <a:rect l="l" t="t" r="r" b="b"/>
              <a:pathLst>
                <a:path w="31207205" h="5372100">
                  <a:moveTo>
                    <a:pt x="29656534" y="0"/>
                  </a:moveTo>
                  <a:lnTo>
                    <a:pt x="1550670" y="0"/>
                  </a:lnTo>
                  <a:lnTo>
                    <a:pt x="0" y="2686050"/>
                  </a:lnTo>
                  <a:lnTo>
                    <a:pt x="1550670" y="5372100"/>
                  </a:lnTo>
                  <a:lnTo>
                    <a:pt x="29656534" y="5372100"/>
                  </a:lnTo>
                  <a:lnTo>
                    <a:pt x="31207205" y="2686050"/>
                  </a:lnTo>
                  <a:lnTo>
                    <a:pt x="29656534" y="0"/>
                  </a:lnTo>
                  <a:close/>
                </a:path>
              </a:pathLst>
            </a:custGeom>
            <a:solidFill>
              <a:srgbClr val="CE766B"/>
            </a:solidFill>
          </p:spPr>
        </p:sp>
      </p:grpSp>
      <p:sp>
        <p:nvSpPr>
          <p:cNvPr id="4" name="Freeform 4"/>
          <p:cNvSpPr/>
          <p:nvPr/>
        </p:nvSpPr>
        <p:spPr>
          <a:xfrm>
            <a:off x="3332235" y="4389924"/>
            <a:ext cx="4457259" cy="5574360"/>
          </a:xfrm>
          <a:custGeom>
            <a:avLst/>
            <a:gdLst/>
            <a:ahLst/>
            <a:cxnLst/>
            <a:rect l="l" t="t" r="r" b="b"/>
            <a:pathLst>
              <a:path w="4457259" h="5574360">
                <a:moveTo>
                  <a:pt x="0" y="0"/>
                </a:moveTo>
                <a:lnTo>
                  <a:pt x="4457259" y="0"/>
                </a:lnTo>
                <a:lnTo>
                  <a:pt x="4457259" y="5574360"/>
                </a:lnTo>
                <a:lnTo>
                  <a:pt x="0" y="5574360"/>
                </a:lnTo>
                <a:lnTo>
                  <a:pt x="0" y="0"/>
                </a:lnTo>
                <a:close/>
              </a:path>
            </a:pathLst>
          </a:custGeom>
          <a:blipFill>
            <a:blip r:embed="rId2"/>
            <a:stretch>
              <a:fillRect/>
            </a:stretch>
          </a:blipFill>
        </p:spPr>
      </p:sp>
      <p:sp>
        <p:nvSpPr>
          <p:cNvPr id="5" name="Freeform 5"/>
          <p:cNvSpPr/>
          <p:nvPr/>
        </p:nvSpPr>
        <p:spPr>
          <a:xfrm>
            <a:off x="8229016" y="5009627"/>
            <a:ext cx="4600958" cy="4954657"/>
          </a:xfrm>
          <a:custGeom>
            <a:avLst/>
            <a:gdLst/>
            <a:ahLst/>
            <a:cxnLst/>
            <a:rect l="l" t="t" r="r" b="b"/>
            <a:pathLst>
              <a:path w="4600958" h="4954657">
                <a:moveTo>
                  <a:pt x="0" y="0"/>
                </a:moveTo>
                <a:lnTo>
                  <a:pt x="4600958" y="0"/>
                </a:lnTo>
                <a:lnTo>
                  <a:pt x="4600958" y="4954657"/>
                </a:lnTo>
                <a:lnTo>
                  <a:pt x="0" y="4954657"/>
                </a:lnTo>
                <a:lnTo>
                  <a:pt x="0" y="0"/>
                </a:lnTo>
                <a:close/>
              </a:path>
            </a:pathLst>
          </a:custGeom>
          <a:blipFill>
            <a:blip r:embed="rId3"/>
            <a:stretch>
              <a:fillRect/>
            </a:stretch>
          </a:blipFill>
        </p:spPr>
      </p:sp>
      <p:grpSp>
        <p:nvGrpSpPr>
          <p:cNvPr id="6" name="Group 6"/>
          <p:cNvGrpSpPr/>
          <p:nvPr/>
        </p:nvGrpSpPr>
        <p:grpSpPr>
          <a:xfrm>
            <a:off x="13818272" y="2558239"/>
            <a:ext cx="6151343" cy="1150321"/>
            <a:chOff x="0" y="0"/>
            <a:chExt cx="28727310" cy="5372100"/>
          </a:xfrm>
        </p:grpSpPr>
        <p:sp>
          <p:nvSpPr>
            <p:cNvPr id="7" name="Freeform 7"/>
            <p:cNvSpPr/>
            <p:nvPr/>
          </p:nvSpPr>
          <p:spPr>
            <a:xfrm>
              <a:off x="0" y="0"/>
              <a:ext cx="28727310" cy="5372100"/>
            </a:xfrm>
            <a:custGeom>
              <a:avLst/>
              <a:gdLst/>
              <a:ahLst/>
              <a:cxnLst/>
              <a:rect l="l" t="t" r="r" b="b"/>
              <a:pathLst>
                <a:path w="28727310" h="5372100">
                  <a:moveTo>
                    <a:pt x="27176639" y="0"/>
                  </a:moveTo>
                  <a:lnTo>
                    <a:pt x="1550670" y="0"/>
                  </a:lnTo>
                  <a:lnTo>
                    <a:pt x="0" y="2686050"/>
                  </a:lnTo>
                  <a:lnTo>
                    <a:pt x="1550670" y="5372100"/>
                  </a:lnTo>
                  <a:lnTo>
                    <a:pt x="27176639" y="5372100"/>
                  </a:lnTo>
                  <a:lnTo>
                    <a:pt x="28727310" y="2686050"/>
                  </a:lnTo>
                  <a:lnTo>
                    <a:pt x="27176639" y="0"/>
                  </a:lnTo>
                  <a:close/>
                </a:path>
              </a:pathLst>
            </a:custGeom>
            <a:solidFill>
              <a:srgbClr val="9B6543"/>
            </a:solidFill>
          </p:spPr>
        </p:sp>
      </p:grpSp>
      <p:sp>
        <p:nvSpPr>
          <p:cNvPr id="8" name="Freeform 8"/>
          <p:cNvSpPr/>
          <p:nvPr/>
        </p:nvSpPr>
        <p:spPr>
          <a:xfrm>
            <a:off x="346770" y="322083"/>
            <a:ext cx="2547315" cy="9642834"/>
          </a:xfrm>
          <a:custGeom>
            <a:avLst/>
            <a:gdLst/>
            <a:ahLst/>
            <a:cxnLst/>
            <a:rect l="l" t="t" r="r" b="b"/>
            <a:pathLst>
              <a:path w="2547315" h="9642834">
                <a:moveTo>
                  <a:pt x="0" y="0"/>
                </a:moveTo>
                <a:lnTo>
                  <a:pt x="2547315" y="0"/>
                </a:lnTo>
                <a:lnTo>
                  <a:pt x="2547315" y="9642834"/>
                </a:lnTo>
                <a:lnTo>
                  <a:pt x="0" y="9642834"/>
                </a:lnTo>
                <a:lnTo>
                  <a:pt x="0" y="0"/>
                </a:lnTo>
                <a:close/>
              </a:path>
            </a:pathLst>
          </a:custGeom>
          <a:blipFill>
            <a:blip r:embed="rId4"/>
            <a:stretch>
              <a:fillRect/>
            </a:stretch>
          </a:blipFill>
        </p:spPr>
      </p:sp>
      <p:sp>
        <p:nvSpPr>
          <p:cNvPr id="9" name="Freeform 9"/>
          <p:cNvSpPr/>
          <p:nvPr/>
        </p:nvSpPr>
        <p:spPr>
          <a:xfrm>
            <a:off x="13268124" y="4235052"/>
            <a:ext cx="4678491" cy="5729232"/>
          </a:xfrm>
          <a:custGeom>
            <a:avLst/>
            <a:gdLst/>
            <a:ahLst/>
            <a:cxnLst/>
            <a:rect l="l" t="t" r="r" b="b"/>
            <a:pathLst>
              <a:path w="4678491" h="5729232">
                <a:moveTo>
                  <a:pt x="0" y="0"/>
                </a:moveTo>
                <a:lnTo>
                  <a:pt x="4678491" y="0"/>
                </a:lnTo>
                <a:lnTo>
                  <a:pt x="4678491" y="5729232"/>
                </a:lnTo>
                <a:lnTo>
                  <a:pt x="0" y="5729232"/>
                </a:lnTo>
                <a:lnTo>
                  <a:pt x="0" y="0"/>
                </a:lnTo>
                <a:close/>
              </a:path>
            </a:pathLst>
          </a:custGeom>
          <a:blipFill>
            <a:blip r:embed="rId5"/>
            <a:stretch>
              <a:fillRect b="-16945"/>
            </a:stretch>
          </a:blipFill>
        </p:spPr>
      </p:sp>
      <p:sp>
        <p:nvSpPr>
          <p:cNvPr id="10" name="TextBox 10"/>
          <p:cNvSpPr txBox="1"/>
          <p:nvPr/>
        </p:nvSpPr>
        <p:spPr>
          <a:xfrm>
            <a:off x="10971388" y="710415"/>
            <a:ext cx="6287912" cy="1228919"/>
          </a:xfrm>
          <a:prstGeom prst="rect">
            <a:avLst/>
          </a:prstGeom>
        </p:spPr>
        <p:txBody>
          <a:bodyPr lIns="0" tIns="0" rIns="0" bIns="0" rtlCol="0" anchor="t">
            <a:spAutoFit/>
          </a:bodyPr>
          <a:lstStyle/>
          <a:p>
            <a:pPr algn="ctr">
              <a:lnSpc>
                <a:spcPts val="9964"/>
              </a:lnSpc>
              <a:spcBef>
                <a:spcPct val="0"/>
              </a:spcBef>
            </a:pPr>
            <a:r>
              <a:rPr lang="en-US" sz="7117">
                <a:solidFill>
                  <a:srgbClr val="000000"/>
                </a:solidFill>
                <a:latin typeface="Forum"/>
              </a:rPr>
              <a:t>ARCHITECHTURE</a:t>
            </a:r>
          </a:p>
        </p:txBody>
      </p:sp>
      <p:sp>
        <p:nvSpPr>
          <p:cNvPr id="11" name="TextBox 11"/>
          <p:cNvSpPr txBox="1"/>
          <p:nvPr/>
        </p:nvSpPr>
        <p:spPr>
          <a:xfrm>
            <a:off x="14989179" y="2623431"/>
            <a:ext cx="2618184" cy="905637"/>
          </a:xfrm>
          <a:prstGeom prst="rect">
            <a:avLst/>
          </a:prstGeom>
        </p:spPr>
        <p:txBody>
          <a:bodyPr lIns="0" tIns="0" rIns="0" bIns="0" rtlCol="0" anchor="t">
            <a:spAutoFit/>
          </a:bodyPr>
          <a:lstStyle/>
          <a:p>
            <a:pPr algn="ctr">
              <a:lnSpc>
                <a:spcPts val="7307"/>
              </a:lnSpc>
              <a:spcBef>
                <a:spcPct val="0"/>
              </a:spcBef>
            </a:pPr>
            <a:r>
              <a:rPr lang="en-US" sz="5220">
                <a:solidFill>
                  <a:srgbClr val="EFE7DD"/>
                </a:solidFill>
                <a:latin typeface="Forum"/>
              </a:rPr>
              <a:t>MODEL  1</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457</Words>
  <Application>Microsoft Office PowerPoint</Application>
  <PresentationFormat>Custom</PresentationFormat>
  <Paragraphs>119</Paragraphs>
  <Slides>20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Forum</vt:lpstr>
      <vt:lpstr>Open Sauce Bold</vt:lpstr>
      <vt:lpstr>Calibri</vt:lpstr>
      <vt:lpstr>Times New Roman Bold</vt:lpstr>
      <vt:lpstr>Open Sauce</vt:lpstr>
      <vt:lpstr>Tenor Sans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 16 - PPT Presentation (EMONET)</dc:title>
  <cp:lastModifiedBy>Aritra</cp:lastModifiedBy>
  <cp:revision>2</cp:revision>
  <dcterms:created xsi:type="dcterms:W3CDTF">2006-08-16T00:00:00Z</dcterms:created>
  <dcterms:modified xsi:type="dcterms:W3CDTF">2024-05-15T19:33:02Z</dcterms:modified>
  <dc:identifier>DAGFCZ_m8N0</dc:identifier>
</cp:coreProperties>
</file>